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0" r:id="rId1"/>
  </p:sldMasterIdLst>
  <p:notesMasterIdLst>
    <p:notesMasterId r:id="rId35"/>
  </p:notesMasterIdLst>
  <p:handoutMasterIdLst>
    <p:handoutMasterId r:id="rId36"/>
  </p:handoutMasterIdLst>
  <p:sldIdLst>
    <p:sldId id="256" r:id="rId2"/>
    <p:sldId id="263" r:id="rId3"/>
    <p:sldId id="296" r:id="rId4"/>
    <p:sldId id="297" r:id="rId5"/>
    <p:sldId id="298" r:id="rId6"/>
    <p:sldId id="299" r:id="rId7"/>
    <p:sldId id="300" r:id="rId8"/>
    <p:sldId id="308" r:id="rId9"/>
    <p:sldId id="301" r:id="rId10"/>
    <p:sldId id="302" r:id="rId11"/>
    <p:sldId id="303" r:id="rId12"/>
    <p:sldId id="304" r:id="rId13"/>
    <p:sldId id="314" r:id="rId14"/>
    <p:sldId id="305" r:id="rId15"/>
    <p:sldId id="315" r:id="rId16"/>
    <p:sldId id="307" r:id="rId17"/>
    <p:sldId id="306" r:id="rId18"/>
    <p:sldId id="309" r:id="rId19"/>
    <p:sldId id="326" r:id="rId20"/>
    <p:sldId id="328" r:id="rId21"/>
    <p:sldId id="310" r:id="rId22"/>
    <p:sldId id="311" r:id="rId23"/>
    <p:sldId id="313" r:id="rId24"/>
    <p:sldId id="316" r:id="rId25"/>
    <p:sldId id="317" r:id="rId26"/>
    <p:sldId id="318" r:id="rId27"/>
    <p:sldId id="327" r:id="rId28"/>
    <p:sldId id="319" r:id="rId29"/>
    <p:sldId id="320" r:id="rId30"/>
    <p:sldId id="321" r:id="rId31"/>
    <p:sldId id="322" r:id="rId32"/>
    <p:sldId id="323" r:id="rId33"/>
    <p:sldId id="324" r:id="rId34"/>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17">
          <p15:clr>
            <a:srgbClr val="A4A3A4"/>
          </p15:clr>
        </p15:guide>
        <p15:guide id="2" pos="5621">
          <p15:clr>
            <a:srgbClr val="A4A3A4"/>
          </p15:clr>
        </p15:guide>
        <p15:guide id="3" orient="horz" pos="685">
          <p15:clr>
            <a:srgbClr val="A4A3A4"/>
          </p15:clr>
        </p15:guide>
        <p15:guide id="4" orient="horz" pos="1250">
          <p15:clr>
            <a:srgbClr val="A4A3A4"/>
          </p15:clr>
        </p15:guide>
        <p15:guide id="5" orient="horz" pos="2010">
          <p15:clr>
            <a:srgbClr val="A4A3A4"/>
          </p15:clr>
        </p15:guide>
        <p15:guide id="6" pos="4473">
          <p15:clr>
            <a:srgbClr val="A4A3A4"/>
          </p15:clr>
        </p15:guide>
        <p15:guide id="7" pos="4413">
          <p15:clr>
            <a:srgbClr val="A4A3A4"/>
          </p15:clr>
        </p15:guide>
        <p15:guide id="8" orient="horz" pos="4000">
          <p15:clr>
            <a:srgbClr val="A4A3A4"/>
          </p15:clr>
        </p15:guide>
        <p15:guide id="9" orient="horz" pos="2849">
          <p15:clr>
            <a:srgbClr val="A4A3A4"/>
          </p15:clr>
        </p15:guide>
        <p15:guide id="10" orient="horz" pos="1068">
          <p15:clr>
            <a:srgbClr val="A4A3A4"/>
          </p15:clr>
        </p15:guide>
        <p15:guide id="11" orient="horz" pos="2826">
          <p15:clr>
            <a:srgbClr val="A4A3A4"/>
          </p15:clr>
        </p15:guide>
        <p15:guide id="12" orient="horz" pos="48">
          <p15:clr>
            <a:srgbClr val="A4A3A4"/>
          </p15:clr>
        </p15:guide>
        <p15:guide id="13" pos="4731">
          <p15:clr>
            <a:srgbClr val="A4A3A4"/>
          </p15:clr>
        </p15:guide>
        <p15:guide id="14" pos="5658">
          <p15:clr>
            <a:srgbClr val="A4A3A4"/>
          </p15:clr>
        </p15:guide>
        <p15:guide id="15" pos="23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a David" initials="PD" lastIdx="1" clrIdx="0">
    <p:extLst/>
  </p:cmAuthor>
  <p:cmAuthor id="2" name="Melissa Lynch" initials="ML" lastIdx="6"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62AD"/>
    <a:srgbClr val="BED02F"/>
    <a:srgbClr val="B0C328"/>
    <a:srgbClr val="C50B26"/>
    <a:srgbClr val="F5D6D6"/>
    <a:srgbClr val="DDDDDD"/>
    <a:srgbClr val="000000"/>
    <a:srgbClr val="A92028"/>
    <a:srgbClr val="169C71"/>
    <a:srgbClr val="0089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AF606853-7671-496A-8E4F-DF71F8EC918B}" styleName="Koyu Stil 1 - Vurgu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Koyu Stil 1 - Vurgu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Koyu Stil 1 - Vurgu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2099" autoAdjust="0"/>
  </p:normalViewPr>
  <p:slideViewPr>
    <p:cSldViewPr snapToGrid="0" showGuides="1">
      <p:cViewPr varScale="1">
        <p:scale>
          <a:sx n="68" d="100"/>
          <a:sy n="68" d="100"/>
        </p:scale>
        <p:origin x="1848" y="48"/>
      </p:cViewPr>
      <p:guideLst>
        <p:guide orient="horz" pos="717"/>
        <p:guide pos="5621"/>
        <p:guide orient="horz" pos="685"/>
        <p:guide orient="horz" pos="1250"/>
        <p:guide orient="horz" pos="2010"/>
        <p:guide pos="4473"/>
        <p:guide pos="4413"/>
        <p:guide orient="horz" pos="4000"/>
        <p:guide orient="horz" pos="2849"/>
        <p:guide orient="horz" pos="1068"/>
        <p:guide orient="horz" pos="2826"/>
        <p:guide orient="horz" pos="48"/>
        <p:guide pos="4731"/>
        <p:guide pos="5658"/>
        <p:guide pos="23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65138"/>
          </a:xfrm>
          <a:prstGeom prst="rect">
            <a:avLst/>
          </a:prstGeom>
        </p:spPr>
        <p:txBody>
          <a:bodyPr vert="horz" lIns="91426" tIns="45713" rIns="91426" bIns="45713" rtlCol="0"/>
          <a:lstStyle>
            <a:lvl1pPr algn="l">
              <a:defRPr sz="1200"/>
            </a:lvl1pPr>
          </a:lstStyle>
          <a:p>
            <a:endParaRPr lang="en-US" dirty="0"/>
          </a:p>
        </p:txBody>
      </p:sp>
      <p:sp>
        <p:nvSpPr>
          <p:cNvPr id="3" name="Date Placeholder 2"/>
          <p:cNvSpPr>
            <a:spLocks noGrp="1"/>
          </p:cNvSpPr>
          <p:nvPr>
            <p:ph type="dt" sz="quarter" idx="1"/>
          </p:nvPr>
        </p:nvSpPr>
        <p:spPr>
          <a:xfrm>
            <a:off x="3884614" y="1"/>
            <a:ext cx="2971800" cy="465138"/>
          </a:xfrm>
          <a:prstGeom prst="rect">
            <a:avLst/>
          </a:prstGeom>
        </p:spPr>
        <p:txBody>
          <a:bodyPr vert="horz" lIns="91426" tIns="45713" rIns="91426" bIns="45713" rtlCol="0"/>
          <a:lstStyle>
            <a:lvl1pPr algn="r">
              <a:defRPr sz="1200"/>
            </a:lvl1pPr>
          </a:lstStyle>
          <a:p>
            <a:fld id="{39F9F125-F86C-45CC-B902-1ABC1093D2A6}" type="datetimeFigureOut">
              <a:rPr lang="en-US" smtClean="0"/>
              <a:pPr/>
              <a:t>6/21/2018</a:t>
            </a:fld>
            <a:endParaRPr lang="en-US" dirty="0"/>
          </a:p>
        </p:txBody>
      </p:sp>
      <p:sp>
        <p:nvSpPr>
          <p:cNvPr id="4" name="Footer Placeholder 3"/>
          <p:cNvSpPr>
            <a:spLocks noGrp="1"/>
          </p:cNvSpPr>
          <p:nvPr>
            <p:ph type="ftr" sz="quarter" idx="2"/>
          </p:nvPr>
        </p:nvSpPr>
        <p:spPr>
          <a:xfrm>
            <a:off x="1" y="8829676"/>
            <a:ext cx="2971800" cy="465138"/>
          </a:xfrm>
          <a:prstGeom prst="rect">
            <a:avLst/>
          </a:prstGeom>
        </p:spPr>
        <p:txBody>
          <a:bodyPr vert="horz" lIns="91426" tIns="45713" rIns="91426" bIns="457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8829676"/>
            <a:ext cx="2971800" cy="465138"/>
          </a:xfrm>
          <a:prstGeom prst="rect">
            <a:avLst/>
          </a:prstGeom>
        </p:spPr>
        <p:txBody>
          <a:bodyPr vert="horz" lIns="91426" tIns="45713" rIns="91426" bIns="45713" rtlCol="0" anchor="b"/>
          <a:lstStyle>
            <a:lvl1pPr algn="r">
              <a:defRPr sz="1200"/>
            </a:lvl1pPr>
          </a:lstStyle>
          <a:p>
            <a:fld id="{F43B9BCD-F0A6-4F9B-84D5-F70AD843DE4D}" type="slidenum">
              <a:rPr lang="en-US" smtClean="0"/>
              <a:pPr/>
              <a:t>‹#›</a:t>
            </a:fld>
            <a:endParaRPr lang="en-US" dirty="0"/>
          </a:p>
        </p:txBody>
      </p:sp>
    </p:spTree>
    <p:extLst>
      <p:ext uri="{BB962C8B-B14F-4D97-AF65-F5344CB8AC3E}">
        <p14:creationId xmlns:p14="http://schemas.microsoft.com/office/powerpoint/2010/main" val="42205904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1426" tIns="45713" rIns="91426" bIns="45713" rtlCol="0"/>
          <a:lstStyle>
            <a:lvl1pPr algn="l">
              <a:defRPr sz="1200"/>
            </a:lvl1pPr>
          </a:lstStyle>
          <a:p>
            <a:endParaRPr lang="en-US" dirty="0"/>
          </a:p>
        </p:txBody>
      </p:sp>
      <p:sp>
        <p:nvSpPr>
          <p:cNvPr id="3" name="Date Placeholder 2"/>
          <p:cNvSpPr>
            <a:spLocks noGrp="1"/>
          </p:cNvSpPr>
          <p:nvPr>
            <p:ph type="dt" idx="1"/>
          </p:nvPr>
        </p:nvSpPr>
        <p:spPr>
          <a:xfrm>
            <a:off x="3884614" y="0"/>
            <a:ext cx="2971800" cy="464820"/>
          </a:xfrm>
          <a:prstGeom prst="rect">
            <a:avLst/>
          </a:prstGeom>
        </p:spPr>
        <p:txBody>
          <a:bodyPr vert="horz" lIns="91426" tIns="45713" rIns="91426" bIns="45713" rtlCol="0"/>
          <a:lstStyle>
            <a:lvl1pPr algn="r">
              <a:defRPr sz="1200"/>
            </a:lvl1pPr>
          </a:lstStyle>
          <a:p>
            <a:fld id="{B5F5AA00-B358-494B-976A-8FD2A467C784}" type="datetimeFigureOut">
              <a:rPr lang="en-US" smtClean="0"/>
              <a:pPr/>
              <a:t>6/21/2018</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26" tIns="45713" rIns="91426" bIns="45713"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26" tIns="45713" rIns="91426" bIns="457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2971800" cy="464820"/>
          </a:xfrm>
          <a:prstGeom prst="rect">
            <a:avLst/>
          </a:prstGeom>
        </p:spPr>
        <p:txBody>
          <a:bodyPr vert="horz" lIns="91426" tIns="45713" rIns="91426" bIns="457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829967"/>
            <a:ext cx="2971800" cy="464820"/>
          </a:xfrm>
          <a:prstGeom prst="rect">
            <a:avLst/>
          </a:prstGeom>
        </p:spPr>
        <p:txBody>
          <a:bodyPr vert="horz" lIns="91426" tIns="45713" rIns="91426" bIns="45713" rtlCol="0" anchor="b"/>
          <a:lstStyle>
            <a:lvl1pPr algn="r">
              <a:defRPr sz="1200"/>
            </a:lvl1pPr>
          </a:lstStyle>
          <a:p>
            <a:fld id="{9E6C8909-495D-435D-8BEC-058DD37ABB21}" type="slidenum">
              <a:rPr lang="en-US" smtClean="0"/>
              <a:pPr/>
              <a:t>‹#›</a:t>
            </a:fld>
            <a:endParaRPr lang="en-US" dirty="0"/>
          </a:p>
        </p:txBody>
      </p:sp>
    </p:spTree>
    <p:extLst>
      <p:ext uri="{BB962C8B-B14F-4D97-AF65-F5344CB8AC3E}">
        <p14:creationId xmlns:p14="http://schemas.microsoft.com/office/powerpoint/2010/main" val="3001395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E6C8909-495D-435D-8BEC-058DD37ABB21}" type="slidenum">
              <a:rPr lang="en-US" smtClean="0"/>
              <a:pPr/>
              <a:t>1</a:t>
            </a:fld>
            <a:endParaRPr lang="en-US" dirty="0"/>
          </a:p>
        </p:txBody>
      </p:sp>
    </p:spTree>
    <p:extLst>
      <p:ext uri="{BB962C8B-B14F-4D97-AF65-F5344CB8AC3E}">
        <p14:creationId xmlns:p14="http://schemas.microsoft.com/office/powerpoint/2010/main" val="1129908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E6C8909-495D-435D-8BEC-058DD37ABB21}" type="slidenum">
              <a:rPr lang="en-US" smtClean="0"/>
              <a:pPr/>
              <a:t>2</a:t>
            </a:fld>
            <a:endParaRPr lang="en-US" dirty="0"/>
          </a:p>
        </p:txBody>
      </p:sp>
    </p:spTree>
    <p:extLst>
      <p:ext uri="{BB962C8B-B14F-4D97-AF65-F5344CB8AC3E}">
        <p14:creationId xmlns:p14="http://schemas.microsoft.com/office/powerpoint/2010/main" val="28984689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9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ctrTitle" hasCustomPrompt="1"/>
          </p:nvPr>
        </p:nvSpPr>
        <p:spPr>
          <a:xfrm>
            <a:off x="474133" y="2"/>
            <a:ext cx="8225367" cy="1822528"/>
          </a:xfrm>
        </p:spPr>
        <p:txBody>
          <a:bodyPr lIns="0" tIns="228600" rIns="0" bIns="0" anchor="b" anchorCtr="0">
            <a:noAutofit/>
          </a:bodyPr>
          <a:lstStyle>
            <a:lvl1pPr algn="ctr">
              <a:lnSpc>
                <a:spcPts val="4600"/>
              </a:lnSpc>
              <a:spcAft>
                <a:spcPts val="0"/>
              </a:spcAft>
              <a:defRPr sz="4000" cap="all" spc="170" baseline="0">
                <a:solidFill>
                  <a:schemeClr val="bg1"/>
                </a:solidFill>
              </a:defRPr>
            </a:lvl1pPr>
          </a:lstStyle>
          <a:p>
            <a:r>
              <a:rPr lang="tr-TR" dirty="0"/>
              <a:t>SUNUM BAŞLIĞI</a:t>
            </a:r>
            <a:endParaRPr lang="en-US" dirty="0"/>
          </a:p>
        </p:txBody>
      </p:sp>
      <p:sp>
        <p:nvSpPr>
          <p:cNvPr id="4" name="Text Placeholder 2"/>
          <p:cNvSpPr>
            <a:spLocks noGrp="1"/>
          </p:cNvSpPr>
          <p:nvPr>
            <p:ph type="body" sz="quarter" idx="10" hasCustomPrompt="1"/>
          </p:nvPr>
        </p:nvSpPr>
        <p:spPr>
          <a:xfrm>
            <a:off x="468374" y="1294955"/>
            <a:ext cx="8270124" cy="952592"/>
          </a:xfrm>
          <a:prstGeom prst="rect">
            <a:avLst/>
          </a:prstGeom>
        </p:spPr>
        <p:txBody>
          <a:bodyPr anchor="b" anchorCtr="0"/>
          <a:lstStyle>
            <a:lvl1pPr marL="0" indent="0" algn="ctr">
              <a:buClr>
                <a:srgbClr val="C50B26"/>
              </a:buClr>
              <a:buSzPct val="115000"/>
              <a:buFontTx/>
              <a:buNone/>
              <a:defRPr/>
            </a:lvl1pPr>
          </a:lstStyle>
          <a:p>
            <a:r>
              <a:rPr lang="tr-TR" dirty="0"/>
              <a:t>Sunum Tarihi</a:t>
            </a:r>
            <a:endParaRPr lang="en-US" dirty="0"/>
          </a:p>
        </p:txBody>
      </p:sp>
      <p:sp>
        <p:nvSpPr>
          <p:cNvPr id="2" name="Veri Yer Tutucusu 1"/>
          <p:cNvSpPr>
            <a:spLocks noGrp="1"/>
          </p:cNvSpPr>
          <p:nvPr>
            <p:ph type="dt" sz="half" idx="11"/>
          </p:nvPr>
        </p:nvSpPr>
        <p:spPr>
          <a:xfrm>
            <a:off x="244929" y="6483910"/>
            <a:ext cx="2057400" cy="365125"/>
          </a:xfrm>
          <a:prstGeom prst="rect">
            <a:avLst/>
          </a:prstGeom>
        </p:spPr>
        <p:txBody>
          <a:bodyPr/>
          <a:lstStyle/>
          <a:p>
            <a:fld id="{75A84691-4446-411C-A039-0E3B133C72D0}" type="datetime1">
              <a:rPr lang="tr-TR" smtClean="0"/>
              <a:pPr/>
              <a:t>21.06.2018</a:t>
            </a:fld>
            <a:endParaRPr lang="tr-TR"/>
          </a:p>
        </p:txBody>
      </p:sp>
      <p:sp>
        <p:nvSpPr>
          <p:cNvPr id="3" name="Slayt Numarası Yer Tutucusu 2"/>
          <p:cNvSpPr>
            <a:spLocks noGrp="1"/>
          </p:cNvSpPr>
          <p:nvPr>
            <p:ph type="sldNum" sz="quarter" idx="12"/>
          </p:nvPr>
        </p:nvSpPr>
        <p:spPr/>
        <p:txBody>
          <a:bodyPr/>
          <a:lstStyle/>
          <a:p>
            <a:fld id="{9257DAD1-48AB-8A4C-A054-135C0212BAAD}" type="slidenum">
              <a:rPr lang="en-US" smtClean="0"/>
              <a:pPr/>
              <a:t>‹#›</a:t>
            </a:fld>
            <a:endParaRPr lang="en-US" dirty="0"/>
          </a:p>
        </p:txBody>
      </p:sp>
    </p:spTree>
    <p:extLst>
      <p:ext uri="{BB962C8B-B14F-4D97-AF65-F5344CB8AC3E}">
        <p14:creationId xmlns:p14="http://schemas.microsoft.com/office/powerpoint/2010/main" val="1411356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lumMod val="95000"/>
                    <a:lumOff val="5000"/>
                  </a:schemeClr>
                </a:solidFill>
              </a:defRPr>
            </a:lvl1pPr>
          </a:lstStyle>
          <a:p>
            <a:r>
              <a:rPr lang="tr-TR" dirty="0"/>
              <a:t>ÜST BAŞLIK</a:t>
            </a:r>
            <a:endParaRPr lang="en-US" dirty="0"/>
          </a:p>
        </p:txBody>
      </p:sp>
      <p:sp>
        <p:nvSpPr>
          <p:cNvPr id="3" name="Content Placeholder 2"/>
          <p:cNvSpPr>
            <a:spLocks noGrp="1"/>
          </p:cNvSpPr>
          <p:nvPr>
            <p:ph idx="1" hasCustomPrompt="1"/>
          </p:nvPr>
        </p:nvSpPr>
        <p:spPr>
          <a:xfrm>
            <a:off x="457200" y="2167263"/>
            <a:ext cx="8229600" cy="3958900"/>
          </a:xfrm>
          <a:prstGeom prst="rect">
            <a:avLst/>
          </a:prstGeom>
        </p:spPr>
        <p:txBody>
          <a:bodyPr/>
          <a:lstStyle>
            <a:lvl1pPr marL="228600" indent="-228600">
              <a:buClr>
                <a:schemeClr val="accent2">
                  <a:lumMod val="50000"/>
                </a:schemeClr>
              </a:buClr>
              <a:buSzPct val="110000"/>
              <a:buFont typeface="Arial" pitchFamily="34" charset="0"/>
              <a:buChar char="•"/>
              <a:defRPr/>
            </a:lvl1pPr>
            <a:lvl2pPr marL="457200" indent="-228600">
              <a:buClr>
                <a:schemeClr val="accent2">
                  <a:lumMod val="50000"/>
                </a:schemeClr>
              </a:buClr>
              <a:buFont typeface="Arial" pitchFamily="34" charset="0"/>
              <a:buChar char="•"/>
              <a:defRPr sz="2400"/>
            </a:lvl2pPr>
            <a:lvl3pPr marL="685800" indent="-228600">
              <a:buClr>
                <a:schemeClr val="accent2">
                  <a:lumMod val="50000"/>
                </a:schemeClr>
              </a:buClr>
              <a:buSzPct val="110000"/>
              <a:buFont typeface="Arial" pitchFamily="34" charset="0"/>
              <a:buChar char="•"/>
              <a:defRPr sz="2200">
                <a:solidFill>
                  <a:schemeClr val="tx1">
                    <a:lumMod val="50000"/>
                    <a:lumOff val="50000"/>
                  </a:schemeClr>
                </a:solidFill>
              </a:defRPr>
            </a:lvl3pPr>
            <a:lvl4pPr>
              <a:buClr>
                <a:srgbClr val="CC3333"/>
              </a:buClr>
              <a:defRPr/>
            </a:lvl4pPr>
          </a:lstStyle>
          <a:p>
            <a:pPr lvl="0"/>
            <a:r>
              <a:rPr lang="en-US" dirty="0"/>
              <a:t>First level in sentence case</a:t>
            </a:r>
          </a:p>
          <a:p>
            <a:pPr lvl="1"/>
            <a:r>
              <a:rPr lang="en-US" dirty="0"/>
              <a:t>Second level</a:t>
            </a:r>
          </a:p>
          <a:p>
            <a:pPr lvl="2"/>
            <a:r>
              <a:rPr lang="en-US" dirty="0"/>
              <a:t>Third level</a:t>
            </a:r>
          </a:p>
        </p:txBody>
      </p:sp>
      <p:sp>
        <p:nvSpPr>
          <p:cNvPr id="8" name="Footer Placeholder 1"/>
          <p:cNvSpPr>
            <a:spLocks noGrp="1"/>
          </p:cNvSpPr>
          <p:nvPr>
            <p:ph type="ftr" sz="quarter" idx="3"/>
          </p:nvPr>
        </p:nvSpPr>
        <p:spPr>
          <a:xfrm>
            <a:off x="3138798" y="6370948"/>
            <a:ext cx="2895600" cy="365125"/>
          </a:xfrm>
          <a:prstGeom prst="rect">
            <a:avLst/>
          </a:prstGeom>
        </p:spPr>
        <p:txBody>
          <a:bodyPr vert="horz" lIns="0" tIns="0" rIns="0" bIns="0" rtlCol="0" anchor="ctr" anchorCtr="0"/>
          <a:lstStyle>
            <a:lvl1pPr algn="ctr">
              <a:defRPr sz="800">
                <a:solidFill>
                  <a:schemeClr val="tx1"/>
                </a:solidFill>
                <a:latin typeface="Arila"/>
                <a:cs typeface="Arila"/>
              </a:defRPr>
            </a:lvl1pPr>
          </a:lstStyle>
          <a:p>
            <a:endParaRPr lang="en-US" dirty="0"/>
          </a:p>
        </p:txBody>
      </p:sp>
      <p:sp>
        <p:nvSpPr>
          <p:cNvPr id="9" name="Date Placeholder 3"/>
          <p:cNvSpPr>
            <a:spLocks noGrp="1"/>
          </p:cNvSpPr>
          <p:nvPr>
            <p:ph type="dt" sz="half" idx="2"/>
          </p:nvPr>
        </p:nvSpPr>
        <p:spPr>
          <a:xfrm>
            <a:off x="471798" y="6370948"/>
            <a:ext cx="2133600" cy="365125"/>
          </a:xfrm>
          <a:prstGeom prst="rect">
            <a:avLst/>
          </a:prstGeom>
        </p:spPr>
        <p:txBody>
          <a:bodyPr vert="horz" lIns="0" tIns="0" rIns="0" bIns="0" rtlCol="0" anchor="ctr" anchorCtr="0"/>
          <a:lstStyle>
            <a:lvl1pPr algn="l">
              <a:defRPr sz="800">
                <a:solidFill>
                  <a:schemeClr val="tx1"/>
                </a:solidFill>
                <a:latin typeface="Arial"/>
                <a:cs typeface="Arial"/>
              </a:defRPr>
            </a:lvl1pPr>
          </a:lstStyle>
          <a:p>
            <a:fld id="{E5E42CB1-3F6E-4510-96CE-118BA2072820}" type="datetime1">
              <a:rPr lang="tr-TR" smtClean="0"/>
              <a:pPr/>
              <a:t>21.06.2018</a:t>
            </a:fld>
            <a:endParaRPr lang="en-US" dirty="0"/>
          </a:p>
        </p:txBody>
      </p:sp>
      <p:sp>
        <p:nvSpPr>
          <p:cNvPr id="10" name="Slide Number Placeholder 7"/>
          <p:cNvSpPr>
            <a:spLocks noGrp="1"/>
          </p:cNvSpPr>
          <p:nvPr>
            <p:ph type="sldNum" sz="quarter" idx="4"/>
          </p:nvPr>
        </p:nvSpPr>
        <p:spPr>
          <a:xfrm>
            <a:off x="6567798" y="6370948"/>
            <a:ext cx="2133600" cy="365125"/>
          </a:xfrm>
          <a:prstGeom prst="rect">
            <a:avLst/>
          </a:prstGeom>
        </p:spPr>
        <p:txBody>
          <a:bodyPr vert="horz" lIns="0" tIns="0" rIns="0" bIns="0" rtlCol="0" anchor="ctr" anchorCtr="0"/>
          <a:lstStyle>
            <a:lvl1pPr algn="r">
              <a:defRPr sz="800">
                <a:solidFill>
                  <a:schemeClr val="tx1"/>
                </a:solidFill>
                <a:latin typeface="Arial"/>
                <a:cs typeface="Arial"/>
              </a:defRPr>
            </a:lvl1pPr>
          </a:lstStyle>
          <a:p>
            <a:endParaRPr lang="tr-TR" dirty="0"/>
          </a:p>
          <a:p>
            <a:endParaRPr lang="tr-TR" dirty="0"/>
          </a:p>
          <a:p>
            <a:fld id="{9257DAD1-48AB-8A4C-A054-135C0212BAAD}" type="slidenum">
              <a:rPr lang="en-US" smtClean="0"/>
              <a:pPr/>
              <a:t>‹#›</a:t>
            </a:fld>
            <a:endParaRPr lang="en-US" dirty="0"/>
          </a:p>
        </p:txBody>
      </p:sp>
      <p:sp>
        <p:nvSpPr>
          <p:cNvPr id="5" name="Metin Yer Tutucusu 4"/>
          <p:cNvSpPr>
            <a:spLocks noGrp="1"/>
          </p:cNvSpPr>
          <p:nvPr>
            <p:ph type="body" sz="quarter" idx="10" hasCustomPrompt="1"/>
          </p:nvPr>
        </p:nvSpPr>
        <p:spPr>
          <a:xfrm>
            <a:off x="457200" y="1506320"/>
            <a:ext cx="8229600" cy="416156"/>
          </a:xfrm>
          <a:prstGeom prst="rect">
            <a:avLst/>
          </a:prstGeom>
        </p:spPr>
        <p:txBody>
          <a:bodyPr/>
          <a:lstStyle>
            <a:lvl1pPr marL="0" indent="0">
              <a:buNone/>
              <a:defRPr/>
            </a:lvl1pPr>
          </a:lstStyle>
          <a:p>
            <a:pPr lvl="0"/>
            <a:r>
              <a:rPr lang="tr-TR" dirty="0"/>
              <a:t>Alt Başlık</a:t>
            </a:r>
          </a:p>
        </p:txBody>
      </p:sp>
      <p:cxnSp>
        <p:nvCxnSpPr>
          <p:cNvPr id="17" name="Düz Bağlayıcı 16"/>
          <p:cNvCxnSpPr/>
          <p:nvPr userDrawn="1"/>
        </p:nvCxnSpPr>
        <p:spPr>
          <a:xfrm>
            <a:off x="456487" y="1418633"/>
            <a:ext cx="8244911" cy="0"/>
          </a:xfrm>
          <a:prstGeom prst="line">
            <a:avLst/>
          </a:prstGeom>
          <a:ln>
            <a:solidFill>
              <a:srgbClr val="1462AD"/>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28991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accent1"/>
                </a:solidFill>
              </a:defRPr>
            </a:lvl1pPr>
          </a:lstStyle>
          <a:p>
            <a:r>
              <a:rPr lang="en-US" dirty="0"/>
              <a:t>Use This For Two-Column Text Slides</a:t>
            </a:r>
          </a:p>
        </p:txBody>
      </p:sp>
      <p:sp>
        <p:nvSpPr>
          <p:cNvPr id="3" name="Content Placeholder 2"/>
          <p:cNvSpPr>
            <a:spLocks noGrp="1"/>
          </p:cNvSpPr>
          <p:nvPr>
            <p:ph idx="1" hasCustomPrompt="1"/>
          </p:nvPr>
        </p:nvSpPr>
        <p:spPr>
          <a:xfrm>
            <a:off x="457200" y="1635369"/>
            <a:ext cx="3810000" cy="4490794"/>
          </a:xfrm>
          <a:prstGeom prst="rect">
            <a:avLst/>
          </a:prstGeom>
        </p:spPr>
        <p:txBody>
          <a:bodyPr/>
          <a:lstStyle>
            <a:lvl1pPr marL="228600" indent="-228600">
              <a:buClr>
                <a:schemeClr val="accent1"/>
              </a:buClr>
              <a:buSzPct val="110000"/>
              <a:buFont typeface="Arial" pitchFamily="34" charset="0"/>
              <a:buChar char="•"/>
              <a:defRPr/>
            </a:lvl1pPr>
            <a:lvl2pPr marL="457200" indent="-228600">
              <a:buClr>
                <a:schemeClr val="accent1"/>
              </a:buClr>
              <a:buFont typeface="Arial" pitchFamily="34" charset="0"/>
              <a:buChar char="•"/>
              <a:defRPr sz="2400"/>
            </a:lvl2pPr>
            <a:lvl3pPr marL="685800" indent="-228600">
              <a:buClr>
                <a:schemeClr val="accent1"/>
              </a:buClr>
              <a:buSzPct val="110000"/>
              <a:buFont typeface="Arial" pitchFamily="34" charset="0"/>
              <a:buChar char="•"/>
              <a:defRPr sz="2200">
                <a:solidFill>
                  <a:schemeClr val="tx1">
                    <a:lumMod val="50000"/>
                    <a:lumOff val="50000"/>
                  </a:schemeClr>
                </a:solidFill>
              </a:defRPr>
            </a:lvl3pPr>
            <a:lvl4pPr>
              <a:buClr>
                <a:srgbClr val="CC3333"/>
              </a:buClr>
              <a:defRPr/>
            </a:lvl4pPr>
          </a:lstStyle>
          <a:p>
            <a:pPr lvl="0"/>
            <a:r>
              <a:rPr lang="en-US" dirty="0"/>
              <a:t>First level in sentence case</a:t>
            </a:r>
          </a:p>
          <a:p>
            <a:pPr lvl="1"/>
            <a:r>
              <a:rPr lang="en-US" dirty="0"/>
              <a:t>Second level</a:t>
            </a:r>
          </a:p>
          <a:p>
            <a:pPr lvl="2"/>
            <a:r>
              <a:rPr lang="en-US" dirty="0"/>
              <a:t>Third level</a:t>
            </a:r>
          </a:p>
        </p:txBody>
      </p:sp>
      <p:sp>
        <p:nvSpPr>
          <p:cNvPr id="5" name="Content Placeholder 2"/>
          <p:cNvSpPr>
            <a:spLocks noGrp="1"/>
          </p:cNvSpPr>
          <p:nvPr>
            <p:ph idx="11" hasCustomPrompt="1"/>
          </p:nvPr>
        </p:nvSpPr>
        <p:spPr>
          <a:xfrm>
            <a:off x="4817533" y="1635363"/>
            <a:ext cx="3810000" cy="4490794"/>
          </a:xfrm>
          <a:prstGeom prst="rect">
            <a:avLst/>
          </a:prstGeom>
        </p:spPr>
        <p:txBody>
          <a:bodyPr/>
          <a:lstStyle>
            <a:lvl1pPr marL="228600" indent="-228600">
              <a:buClr>
                <a:schemeClr val="accent1"/>
              </a:buClr>
              <a:buSzPct val="110000"/>
              <a:buFont typeface="Arial" pitchFamily="34" charset="0"/>
              <a:buChar char="•"/>
              <a:defRPr/>
            </a:lvl1pPr>
            <a:lvl2pPr marL="457200" indent="-228600">
              <a:buClr>
                <a:schemeClr val="accent1"/>
              </a:buClr>
              <a:buFont typeface="Arial" pitchFamily="34" charset="0"/>
              <a:buChar char="•"/>
              <a:defRPr sz="2400"/>
            </a:lvl2pPr>
            <a:lvl3pPr marL="693738" indent="-236538">
              <a:buClr>
                <a:schemeClr val="accent1"/>
              </a:buClr>
              <a:buSzPct val="110000"/>
              <a:buFont typeface="Arial" pitchFamily="34" charset="0"/>
              <a:buChar char="•"/>
              <a:defRPr sz="2200">
                <a:solidFill>
                  <a:schemeClr val="tx1">
                    <a:lumMod val="50000"/>
                    <a:lumOff val="50000"/>
                  </a:schemeClr>
                </a:solidFill>
              </a:defRPr>
            </a:lvl3pPr>
            <a:lvl4pPr>
              <a:buClr>
                <a:srgbClr val="CC3333"/>
              </a:buClr>
              <a:defRPr/>
            </a:lvl4pPr>
          </a:lstStyle>
          <a:p>
            <a:pPr lvl="0"/>
            <a:r>
              <a:rPr lang="en-US" dirty="0"/>
              <a:t>First level in sentence case</a:t>
            </a:r>
          </a:p>
          <a:p>
            <a:pPr lvl="1"/>
            <a:r>
              <a:rPr lang="en-US" dirty="0"/>
              <a:t>Second level</a:t>
            </a:r>
          </a:p>
          <a:p>
            <a:pPr lvl="2"/>
            <a:r>
              <a:rPr lang="en-US" dirty="0"/>
              <a:t>Third level</a:t>
            </a:r>
          </a:p>
        </p:txBody>
      </p:sp>
      <p:sp>
        <p:nvSpPr>
          <p:cNvPr id="6" name="Footer Placeholder 1"/>
          <p:cNvSpPr>
            <a:spLocks noGrp="1"/>
          </p:cNvSpPr>
          <p:nvPr>
            <p:ph type="ftr" sz="quarter" idx="3"/>
          </p:nvPr>
        </p:nvSpPr>
        <p:spPr>
          <a:xfrm>
            <a:off x="3138798" y="6370948"/>
            <a:ext cx="2895600" cy="365125"/>
          </a:xfrm>
          <a:prstGeom prst="rect">
            <a:avLst/>
          </a:prstGeom>
        </p:spPr>
        <p:txBody>
          <a:bodyPr vert="horz" lIns="0" tIns="0" rIns="0" bIns="0" rtlCol="0" anchor="ctr" anchorCtr="0"/>
          <a:lstStyle>
            <a:lvl1pPr algn="ctr">
              <a:defRPr sz="800">
                <a:solidFill>
                  <a:srgbClr val="FFFFFF"/>
                </a:solidFill>
                <a:latin typeface="Arila"/>
                <a:cs typeface="Arila"/>
              </a:defRPr>
            </a:lvl1pPr>
          </a:lstStyle>
          <a:p>
            <a:endParaRPr lang="en-US" dirty="0"/>
          </a:p>
        </p:txBody>
      </p:sp>
      <p:sp>
        <p:nvSpPr>
          <p:cNvPr id="7" name="Date Placeholder 3"/>
          <p:cNvSpPr>
            <a:spLocks noGrp="1"/>
          </p:cNvSpPr>
          <p:nvPr>
            <p:ph type="dt" sz="half" idx="2"/>
          </p:nvPr>
        </p:nvSpPr>
        <p:spPr>
          <a:xfrm>
            <a:off x="471798" y="6370948"/>
            <a:ext cx="2133600" cy="365125"/>
          </a:xfrm>
          <a:prstGeom prst="rect">
            <a:avLst/>
          </a:prstGeom>
        </p:spPr>
        <p:txBody>
          <a:bodyPr vert="horz" lIns="0" tIns="0" rIns="0" bIns="0" rtlCol="0" anchor="ctr" anchorCtr="0"/>
          <a:lstStyle>
            <a:lvl1pPr algn="l">
              <a:defRPr sz="800">
                <a:solidFill>
                  <a:srgbClr val="FFFFFF"/>
                </a:solidFill>
                <a:latin typeface="Arial"/>
                <a:cs typeface="Arial"/>
              </a:defRPr>
            </a:lvl1pPr>
          </a:lstStyle>
          <a:p>
            <a:fld id="{37B38DA1-A498-42F9-8A36-661B7A8C0E02}" type="datetime1">
              <a:rPr lang="tr-TR" smtClean="0"/>
              <a:pPr/>
              <a:t>21.06.2018</a:t>
            </a:fld>
            <a:endParaRPr lang="en-US" dirty="0"/>
          </a:p>
        </p:txBody>
      </p:sp>
      <p:sp>
        <p:nvSpPr>
          <p:cNvPr id="9" name="Slide Number Placeholder 4"/>
          <p:cNvSpPr>
            <a:spLocks noGrp="1"/>
          </p:cNvSpPr>
          <p:nvPr>
            <p:ph type="sldNum" sz="quarter" idx="12"/>
          </p:nvPr>
        </p:nvSpPr>
        <p:spPr>
          <a:xfrm>
            <a:off x="6567798" y="6370948"/>
            <a:ext cx="2133600" cy="365125"/>
          </a:xfrm>
        </p:spPr>
        <p:txBody>
          <a:bodyPr/>
          <a:lstStyle>
            <a:lvl1pPr>
              <a:defRPr>
                <a:solidFill>
                  <a:schemeClr val="tx1"/>
                </a:solidFill>
              </a:defRPr>
            </a:lvl1pPr>
          </a:lstStyle>
          <a:p>
            <a:fld id="{9257DAD1-48AB-8A4C-A054-135C0212BAAD}" type="slidenum">
              <a:rPr lang="en-US" smtClean="0"/>
              <a:pPr/>
              <a:t>‹#›</a:t>
            </a:fld>
            <a:endParaRPr lang="en-US" dirty="0"/>
          </a:p>
        </p:txBody>
      </p:sp>
    </p:spTree>
    <p:extLst>
      <p:ext uri="{BB962C8B-B14F-4D97-AF65-F5344CB8AC3E}">
        <p14:creationId xmlns:p14="http://schemas.microsoft.com/office/powerpoint/2010/main" val="1986960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Altbilgi Yer Tutucusu 2"/>
          <p:cNvSpPr>
            <a:spLocks noGrp="1"/>
          </p:cNvSpPr>
          <p:nvPr>
            <p:ph type="ftr" sz="quarter" idx="10"/>
          </p:nvPr>
        </p:nvSpPr>
        <p:spPr>
          <a:xfrm>
            <a:off x="3138798" y="6495680"/>
            <a:ext cx="2895600" cy="365125"/>
          </a:xfrm>
          <a:prstGeom prst="rect">
            <a:avLst/>
          </a:prstGeom>
        </p:spPr>
        <p:txBody>
          <a:bodyPr/>
          <a:lstStyle/>
          <a:p>
            <a:endParaRPr lang="en-US" dirty="0"/>
          </a:p>
        </p:txBody>
      </p:sp>
      <p:sp>
        <p:nvSpPr>
          <p:cNvPr id="4" name="Veri Yer Tutucusu 3"/>
          <p:cNvSpPr>
            <a:spLocks noGrp="1"/>
          </p:cNvSpPr>
          <p:nvPr>
            <p:ph type="dt" sz="half" idx="11"/>
          </p:nvPr>
        </p:nvSpPr>
        <p:spPr>
          <a:xfrm>
            <a:off x="381990" y="6492875"/>
            <a:ext cx="2133600" cy="365125"/>
          </a:xfrm>
          <a:prstGeom prst="rect">
            <a:avLst/>
          </a:prstGeom>
        </p:spPr>
        <p:txBody>
          <a:bodyPr/>
          <a:lstStyle/>
          <a:p>
            <a:fld id="{20298074-E5C6-4464-86F7-4FE9D1AC7FE2}" type="datetime1">
              <a:rPr lang="tr-TR" smtClean="0"/>
              <a:pPr/>
              <a:t>21.06.2018</a:t>
            </a:fld>
            <a:endParaRPr lang="en-US" dirty="0"/>
          </a:p>
        </p:txBody>
      </p:sp>
      <p:sp>
        <p:nvSpPr>
          <p:cNvPr id="5" name="Slayt Numarası Yer Tutucusu 4"/>
          <p:cNvSpPr>
            <a:spLocks noGrp="1"/>
          </p:cNvSpPr>
          <p:nvPr>
            <p:ph type="sldNum" sz="quarter" idx="12"/>
          </p:nvPr>
        </p:nvSpPr>
        <p:spPr/>
        <p:txBody>
          <a:bodyPr/>
          <a:lstStyle/>
          <a:p>
            <a:fld id="{9257DAD1-48AB-8A4C-A054-135C0212BAAD}" type="slidenum">
              <a:rPr lang="en-US" smtClean="0"/>
              <a:pPr/>
              <a:t>‹#›</a:t>
            </a:fld>
            <a:endParaRPr lang="en-US" dirty="0"/>
          </a:p>
        </p:txBody>
      </p:sp>
    </p:spTree>
    <p:extLst>
      <p:ext uri="{BB962C8B-B14F-4D97-AF65-F5344CB8AC3E}">
        <p14:creationId xmlns:p14="http://schemas.microsoft.com/office/powerpoint/2010/main" val="3725109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eadlin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accent1"/>
                </a:solidFill>
              </a:defRPr>
            </a:lvl1pPr>
          </a:lstStyle>
          <a:p>
            <a:r>
              <a:rPr lang="en-US" dirty="0"/>
              <a:t>Use This for Headline </a:t>
            </a:r>
            <a:br>
              <a:rPr lang="en-US" dirty="0"/>
            </a:br>
            <a:r>
              <a:rPr lang="en-US" dirty="0"/>
              <a:t>with Graphic-only Slide</a:t>
            </a:r>
          </a:p>
        </p:txBody>
      </p:sp>
      <p:sp>
        <p:nvSpPr>
          <p:cNvPr id="3" name="Footer Placeholder 2"/>
          <p:cNvSpPr>
            <a:spLocks noGrp="1"/>
          </p:cNvSpPr>
          <p:nvPr>
            <p:ph type="ftr" sz="quarter" idx="10"/>
          </p:nvPr>
        </p:nvSpPr>
        <p:spPr>
          <a:xfrm>
            <a:off x="3138798" y="6495680"/>
            <a:ext cx="2895600" cy="365125"/>
          </a:xfrm>
          <a:prstGeom prst="rect">
            <a:avLst/>
          </a:prstGeom>
        </p:spPr>
        <p:txBody>
          <a:bodyPr/>
          <a:lstStyle/>
          <a:p>
            <a:endParaRPr lang="en-US" dirty="0"/>
          </a:p>
        </p:txBody>
      </p:sp>
      <p:sp>
        <p:nvSpPr>
          <p:cNvPr id="4" name="Date Placeholder 3"/>
          <p:cNvSpPr>
            <a:spLocks noGrp="1"/>
          </p:cNvSpPr>
          <p:nvPr>
            <p:ph type="dt" sz="half" idx="11"/>
          </p:nvPr>
        </p:nvSpPr>
        <p:spPr>
          <a:xfrm>
            <a:off x="381990" y="6492875"/>
            <a:ext cx="2133600" cy="365125"/>
          </a:xfrm>
          <a:prstGeom prst="rect">
            <a:avLst/>
          </a:prstGeom>
        </p:spPr>
        <p:txBody>
          <a:bodyPr/>
          <a:lstStyle/>
          <a:p>
            <a:fld id="{8339B0F3-9E5A-44C8-819F-286A4AEF00F1}" type="datetime1">
              <a:rPr lang="tr-TR" smtClean="0"/>
              <a:pPr/>
              <a:t>21.06.2018</a:t>
            </a:fld>
            <a:endParaRPr lang="en-US" dirty="0"/>
          </a:p>
        </p:txBody>
      </p:sp>
      <p:sp>
        <p:nvSpPr>
          <p:cNvPr id="5" name="Slide Number Placeholder 4"/>
          <p:cNvSpPr>
            <a:spLocks noGrp="1"/>
          </p:cNvSpPr>
          <p:nvPr>
            <p:ph type="sldNum" sz="quarter" idx="12"/>
          </p:nvPr>
        </p:nvSpPr>
        <p:spPr/>
        <p:txBody>
          <a:bodyPr/>
          <a:lstStyle/>
          <a:p>
            <a:fld id="{9257DAD1-48AB-8A4C-A054-135C0212BAAD}" type="slidenum">
              <a:rPr lang="en-US" smtClean="0"/>
              <a:pPr/>
              <a:t>‹#›</a:t>
            </a:fld>
            <a:endParaRPr lang="en-US" dirty="0"/>
          </a:p>
        </p:txBody>
      </p:sp>
    </p:spTree>
    <p:extLst>
      <p:ext uri="{BB962C8B-B14F-4D97-AF65-F5344CB8AC3E}">
        <p14:creationId xmlns:p14="http://schemas.microsoft.com/office/powerpoint/2010/main" val="3857811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3138798" y="6495680"/>
            <a:ext cx="2895600" cy="365125"/>
          </a:xfrm>
          <a:prstGeom prst="rect">
            <a:avLst/>
          </a:prstGeom>
        </p:spPr>
        <p:txBody>
          <a:bodyPr/>
          <a:lstStyle/>
          <a:p>
            <a:endParaRPr lang="en-US" dirty="0"/>
          </a:p>
        </p:txBody>
      </p:sp>
      <p:sp>
        <p:nvSpPr>
          <p:cNvPr id="4" name="Date Placeholder 3"/>
          <p:cNvSpPr>
            <a:spLocks noGrp="1"/>
          </p:cNvSpPr>
          <p:nvPr>
            <p:ph type="dt" sz="half" idx="11"/>
          </p:nvPr>
        </p:nvSpPr>
        <p:spPr>
          <a:xfrm>
            <a:off x="381990" y="6492875"/>
            <a:ext cx="2133600" cy="365125"/>
          </a:xfrm>
          <a:prstGeom prst="rect">
            <a:avLst/>
          </a:prstGeom>
        </p:spPr>
        <p:txBody>
          <a:bodyPr/>
          <a:lstStyle/>
          <a:p>
            <a:fld id="{12FD9FE1-702F-4814-A679-10D9DB885AF8}" type="datetime1">
              <a:rPr lang="tr-TR" smtClean="0"/>
              <a:pPr/>
              <a:t>21.06.2018</a:t>
            </a:fld>
            <a:endParaRPr lang="en-US" dirty="0"/>
          </a:p>
        </p:txBody>
      </p:sp>
      <p:sp>
        <p:nvSpPr>
          <p:cNvPr id="5" name="Slide Number Placeholder 4"/>
          <p:cNvSpPr>
            <a:spLocks noGrp="1"/>
          </p:cNvSpPr>
          <p:nvPr>
            <p:ph type="sldNum" sz="quarter" idx="12"/>
          </p:nvPr>
        </p:nvSpPr>
        <p:spPr/>
        <p:txBody>
          <a:bodyPr/>
          <a:lstStyle/>
          <a:p>
            <a:fld id="{9257DAD1-48AB-8A4C-A054-135C0212BAAD}" type="slidenum">
              <a:rPr lang="en-US" smtClean="0"/>
              <a:pPr/>
              <a:t>‹#›</a:t>
            </a:fld>
            <a:endParaRPr lang="en-US" dirty="0"/>
          </a:p>
        </p:txBody>
      </p:sp>
    </p:spTree>
    <p:extLst>
      <p:ext uri="{BB962C8B-B14F-4D97-AF65-F5344CB8AC3E}">
        <p14:creationId xmlns:p14="http://schemas.microsoft.com/office/powerpoint/2010/main" val="3870729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8_Title Slide">
    <p:bg>
      <p:bgPr>
        <a:solidFill>
          <a:schemeClr val="bg1"/>
        </a:solidFill>
        <a:effectLst/>
      </p:bgPr>
    </p:bg>
    <p:spTree>
      <p:nvGrpSpPr>
        <p:cNvPr id="1" name=""/>
        <p:cNvGrpSpPr/>
        <p:nvPr/>
      </p:nvGrpSpPr>
      <p:grpSpPr>
        <a:xfrm>
          <a:off x="0" y="0"/>
          <a:ext cx="0" cy="0"/>
          <a:chOff x="0" y="0"/>
          <a:chExt cx="0" cy="0"/>
        </a:xfrm>
      </p:grpSpPr>
      <p:pic>
        <p:nvPicPr>
          <p:cNvPr id="5" name="__PPT_BoT_Section_Divider_Logo_Tag-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847" y="0"/>
            <a:ext cx="9076305" cy="6858000"/>
          </a:xfrm>
          <a:prstGeom prst="rect">
            <a:avLst/>
          </a:prstGeom>
        </p:spPr>
      </p:pic>
      <p:sp>
        <p:nvSpPr>
          <p:cNvPr id="2" name="Title 1"/>
          <p:cNvSpPr>
            <a:spLocks noGrp="1"/>
          </p:cNvSpPr>
          <p:nvPr userDrawn="1">
            <p:ph type="ctrTitle" hasCustomPrompt="1"/>
          </p:nvPr>
        </p:nvSpPr>
        <p:spPr>
          <a:xfrm>
            <a:off x="474133" y="1"/>
            <a:ext cx="8225367" cy="2504508"/>
          </a:xfrm>
        </p:spPr>
        <p:txBody>
          <a:bodyPr lIns="0" tIns="228600" rIns="0" bIns="0" anchor="b" anchorCtr="0">
            <a:noAutofit/>
          </a:bodyPr>
          <a:lstStyle>
            <a:lvl1pPr algn="ctr">
              <a:lnSpc>
                <a:spcPts val="4600"/>
              </a:lnSpc>
              <a:spcAft>
                <a:spcPts val="0"/>
              </a:spcAft>
              <a:defRPr sz="4000" cap="all" spc="170" baseline="0">
                <a:solidFill>
                  <a:schemeClr val="bg1"/>
                </a:solidFill>
              </a:defRPr>
            </a:lvl1pPr>
          </a:lstStyle>
          <a:p>
            <a:r>
              <a:rPr lang="en-US" dirty="0"/>
              <a:t>Use this for section head </a:t>
            </a:r>
            <a:br>
              <a:rPr lang="en-US" dirty="0"/>
            </a:br>
            <a:r>
              <a:rPr lang="en-US" dirty="0"/>
              <a:t>or last slide</a:t>
            </a:r>
          </a:p>
        </p:txBody>
      </p:sp>
      <p:sp>
        <p:nvSpPr>
          <p:cNvPr id="15" name="Text Placeholder 14"/>
          <p:cNvSpPr>
            <a:spLocks noGrp="1"/>
          </p:cNvSpPr>
          <p:nvPr>
            <p:ph type="body" sz="quarter" idx="10" hasCustomPrompt="1"/>
          </p:nvPr>
        </p:nvSpPr>
        <p:spPr>
          <a:xfrm>
            <a:off x="466725" y="5291040"/>
            <a:ext cx="3087688" cy="1547812"/>
          </a:xfrm>
          <a:prstGeom prst="rect">
            <a:avLst/>
          </a:prstGeom>
        </p:spPr>
        <p:txBody>
          <a:bodyPr vert="horz" lIns="0" tIns="0" rIns="0" bIns="0"/>
          <a:lstStyle>
            <a:lvl1pPr marL="0" indent="0">
              <a:spcBef>
                <a:spcPts val="0"/>
              </a:spcBef>
              <a:buNone/>
              <a:defRPr sz="1800">
                <a:solidFill>
                  <a:schemeClr val="tx1"/>
                </a:solidFill>
              </a:defRPr>
            </a:lvl1pPr>
            <a:lvl2pPr marL="285750" indent="0">
              <a:buFont typeface="Arial"/>
              <a:buNone/>
              <a:defRPr sz="1800"/>
            </a:lvl2pPr>
            <a:lvl3pPr marL="287337" indent="0">
              <a:buNone/>
              <a:defRPr sz="1800"/>
            </a:lvl3pPr>
            <a:lvl4pPr marL="511175" indent="0">
              <a:buFont typeface="Arial"/>
              <a:buNone/>
              <a:defRPr sz="1800"/>
            </a:lvl4pPr>
            <a:lvl5pPr marL="522288" indent="0">
              <a:buNone/>
              <a:defRPr sz="1800"/>
            </a:lvl5pPr>
          </a:lstStyle>
          <a:p>
            <a:pPr lvl="0"/>
            <a:r>
              <a:rPr lang="en-US" dirty="0"/>
              <a:t>Click to edit subtitle</a:t>
            </a:r>
          </a:p>
        </p:txBody>
      </p:sp>
    </p:spTree>
    <p:extLst>
      <p:ext uri="{BB962C8B-B14F-4D97-AF65-F5344CB8AC3E}">
        <p14:creationId xmlns:p14="http://schemas.microsoft.com/office/powerpoint/2010/main" val="3942924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Resim 1"/>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6351014"/>
            <a:ext cx="9143244" cy="90605"/>
          </a:xfrm>
          <a:prstGeom prst="rect">
            <a:avLst/>
          </a:prstGeom>
        </p:spPr>
      </p:pic>
      <p:sp>
        <p:nvSpPr>
          <p:cNvPr id="1027" name="Title Placeholder 1"/>
          <p:cNvSpPr>
            <a:spLocks noGrp="1"/>
          </p:cNvSpPr>
          <p:nvPr>
            <p:ph type="title"/>
          </p:nvPr>
        </p:nvSpPr>
        <p:spPr bwMode="auto">
          <a:xfrm>
            <a:off x="457200" y="119064"/>
            <a:ext cx="6540500" cy="114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tr-TR" dirty="0"/>
              <a:t>ÜST BAŞLIK</a:t>
            </a:r>
            <a:endParaRPr lang="en-US" dirty="0"/>
          </a:p>
        </p:txBody>
      </p:sp>
      <p:sp>
        <p:nvSpPr>
          <p:cNvPr id="8" name="Slide Number Placeholder 7"/>
          <p:cNvSpPr>
            <a:spLocks noGrp="1"/>
          </p:cNvSpPr>
          <p:nvPr>
            <p:ph type="sldNum" sz="quarter" idx="4"/>
          </p:nvPr>
        </p:nvSpPr>
        <p:spPr>
          <a:xfrm>
            <a:off x="6918862" y="6492875"/>
            <a:ext cx="2133600" cy="365125"/>
          </a:xfrm>
          <a:prstGeom prst="rect">
            <a:avLst/>
          </a:prstGeom>
        </p:spPr>
        <p:txBody>
          <a:bodyPr vert="horz" lIns="0" tIns="0" rIns="0" bIns="0" rtlCol="0" anchor="ctr" anchorCtr="0"/>
          <a:lstStyle>
            <a:lvl1pPr algn="r">
              <a:defRPr sz="800">
                <a:solidFill>
                  <a:schemeClr val="tx1"/>
                </a:solidFill>
                <a:latin typeface="Arial"/>
                <a:cs typeface="Arial"/>
              </a:defRPr>
            </a:lvl1pPr>
          </a:lstStyle>
          <a:p>
            <a:fld id="{9257DAD1-48AB-8A4C-A054-135C0212BAAD}" type="slidenum">
              <a:rPr lang="en-US" smtClean="0"/>
              <a:pPr/>
              <a:t>‹#›</a:t>
            </a:fld>
            <a:endParaRPr lang="en-US" dirty="0"/>
          </a:p>
        </p:txBody>
      </p:sp>
      <p:pic>
        <p:nvPicPr>
          <p:cNvPr id="3" name="__Corner_SEAL_gray_April6-01.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5279387" y="0"/>
            <a:ext cx="3876807" cy="1261534"/>
          </a:xfrm>
          <a:prstGeom prst="rect">
            <a:avLst/>
          </a:prstGeom>
        </p:spPr>
      </p:pic>
      <p:sp>
        <p:nvSpPr>
          <p:cNvPr id="5" name="Metin kutusu 4"/>
          <p:cNvSpPr txBox="1"/>
          <p:nvPr userDrawn="1"/>
        </p:nvSpPr>
        <p:spPr>
          <a:xfrm>
            <a:off x="2743200" y="6492875"/>
            <a:ext cx="3902528" cy="1053193"/>
          </a:xfrm>
          <a:prstGeom prst="rect">
            <a:avLst/>
          </a:prstGeom>
          <a:noFill/>
        </p:spPr>
        <p:txBody>
          <a:bodyPr wrap="square" rtlCol="0">
            <a:spAutoFit/>
          </a:bodyPr>
          <a:lstStyle/>
          <a:p>
            <a:endParaRPr lang="tr-TR" dirty="0"/>
          </a:p>
        </p:txBody>
      </p:sp>
      <p:sp>
        <p:nvSpPr>
          <p:cNvPr id="6" name="Metin kutusu 5"/>
          <p:cNvSpPr txBox="1"/>
          <p:nvPr userDrawn="1"/>
        </p:nvSpPr>
        <p:spPr>
          <a:xfrm>
            <a:off x="2743200" y="6492875"/>
            <a:ext cx="3502479" cy="369332"/>
          </a:xfrm>
          <a:prstGeom prst="rect">
            <a:avLst/>
          </a:prstGeom>
          <a:noFill/>
        </p:spPr>
        <p:txBody>
          <a:bodyPr wrap="square" rtlCol="0">
            <a:spAutoFit/>
          </a:bodyPr>
          <a:lstStyle/>
          <a:p>
            <a:endParaRPr lang="tr-TR" dirty="0"/>
          </a:p>
        </p:txBody>
      </p:sp>
    </p:spTree>
  </p:cSld>
  <p:clrMap bg1="lt1" tx1="dk1" bg2="lt2" tx2="dk2" accent1="accent1" accent2="accent2" accent3="accent3" accent4="accent4" accent5="accent5" accent6="accent6" hlink="hlink" folHlink="folHlink"/>
  <p:sldLayoutIdLst>
    <p:sldLayoutId id="2147483675" r:id="rId1"/>
    <p:sldLayoutId id="2147483672" r:id="rId2"/>
    <p:sldLayoutId id="2147483678" r:id="rId3"/>
    <p:sldLayoutId id="2147483682" r:id="rId4"/>
    <p:sldLayoutId id="2147483680" r:id="rId5"/>
    <p:sldLayoutId id="2147483681" r:id="rId6"/>
    <p:sldLayoutId id="2147483679" r:id="rId7"/>
  </p:sldLayoutIdLst>
  <p:hf hdr="0"/>
  <p:txStyles>
    <p:titleStyle>
      <a:lvl1pPr algn="l" defTabSz="457200" rtl="0" eaLnBrk="0" fontAlgn="base" hangingPunct="0">
        <a:lnSpc>
          <a:spcPts val="3400"/>
        </a:lnSpc>
        <a:spcBef>
          <a:spcPct val="0"/>
        </a:spcBef>
        <a:spcAft>
          <a:spcPct val="0"/>
        </a:spcAft>
        <a:defRPr sz="3200" kern="1200">
          <a:solidFill>
            <a:schemeClr val="accent1"/>
          </a:solidFill>
          <a:latin typeface="+mj-lt"/>
          <a:ea typeface="ＭＳ Ｐゴシック" pitchFamily="-107" charset="-128"/>
          <a:cs typeface="ＭＳ Ｐゴシック" pitchFamily="-107" charset="-128"/>
        </a:defRPr>
      </a:lvl1pPr>
      <a:lvl2pPr algn="l" defTabSz="457200" rtl="0" eaLnBrk="0" fontAlgn="base" hangingPunct="0">
        <a:spcBef>
          <a:spcPct val="0"/>
        </a:spcBef>
        <a:spcAft>
          <a:spcPct val="0"/>
        </a:spcAft>
        <a:defRPr sz="3200">
          <a:solidFill>
            <a:schemeClr val="bg1"/>
          </a:solidFill>
          <a:latin typeface="Calibri" pitchFamily="-107" charset="0"/>
          <a:ea typeface="ＭＳ Ｐゴシック" pitchFamily="-107" charset="-128"/>
          <a:cs typeface="ＭＳ Ｐゴシック" pitchFamily="-107" charset="-128"/>
        </a:defRPr>
      </a:lvl2pPr>
      <a:lvl3pPr algn="l" defTabSz="457200" rtl="0" eaLnBrk="0" fontAlgn="base" hangingPunct="0">
        <a:spcBef>
          <a:spcPct val="0"/>
        </a:spcBef>
        <a:spcAft>
          <a:spcPct val="0"/>
        </a:spcAft>
        <a:defRPr sz="3200">
          <a:solidFill>
            <a:schemeClr val="bg1"/>
          </a:solidFill>
          <a:latin typeface="Calibri" pitchFamily="-107" charset="0"/>
          <a:ea typeface="ＭＳ Ｐゴシック" pitchFamily="-107" charset="-128"/>
          <a:cs typeface="ＭＳ Ｐゴシック" pitchFamily="-107" charset="-128"/>
        </a:defRPr>
      </a:lvl3pPr>
      <a:lvl4pPr algn="l" defTabSz="457200" rtl="0" eaLnBrk="0" fontAlgn="base" hangingPunct="0">
        <a:spcBef>
          <a:spcPct val="0"/>
        </a:spcBef>
        <a:spcAft>
          <a:spcPct val="0"/>
        </a:spcAft>
        <a:defRPr sz="3200">
          <a:solidFill>
            <a:schemeClr val="bg1"/>
          </a:solidFill>
          <a:latin typeface="Calibri" pitchFamily="-107" charset="0"/>
          <a:ea typeface="ＭＳ Ｐゴシック" pitchFamily="-107" charset="-128"/>
          <a:cs typeface="ＭＳ Ｐゴシック" pitchFamily="-107" charset="-128"/>
        </a:defRPr>
      </a:lvl4pPr>
      <a:lvl5pPr algn="l" defTabSz="457200" rtl="0" eaLnBrk="0" fontAlgn="base" hangingPunct="0">
        <a:spcBef>
          <a:spcPct val="0"/>
        </a:spcBef>
        <a:spcAft>
          <a:spcPct val="0"/>
        </a:spcAft>
        <a:defRPr sz="3200">
          <a:solidFill>
            <a:schemeClr val="bg1"/>
          </a:solidFill>
          <a:latin typeface="Calibri" pitchFamily="-107" charset="0"/>
          <a:ea typeface="ＭＳ Ｐゴシック" pitchFamily="-107" charset="-128"/>
          <a:cs typeface="ＭＳ Ｐゴシック" pitchFamily="-107" charset="-128"/>
        </a:defRPr>
      </a:lvl5pPr>
      <a:lvl6pPr marL="457200" algn="l" defTabSz="457200" rtl="0" fontAlgn="base">
        <a:spcBef>
          <a:spcPct val="0"/>
        </a:spcBef>
        <a:spcAft>
          <a:spcPct val="0"/>
        </a:spcAft>
        <a:defRPr sz="3200" b="1">
          <a:solidFill>
            <a:srgbClr val="CC3333"/>
          </a:solidFill>
          <a:latin typeface="Calibri" pitchFamily="-107" charset="0"/>
          <a:ea typeface="ＭＳ Ｐゴシック" pitchFamily="-107" charset="-128"/>
          <a:cs typeface="ＭＳ Ｐゴシック" pitchFamily="-107" charset="-128"/>
        </a:defRPr>
      </a:lvl6pPr>
      <a:lvl7pPr marL="914400" algn="l" defTabSz="457200" rtl="0" fontAlgn="base">
        <a:spcBef>
          <a:spcPct val="0"/>
        </a:spcBef>
        <a:spcAft>
          <a:spcPct val="0"/>
        </a:spcAft>
        <a:defRPr sz="3200" b="1">
          <a:solidFill>
            <a:srgbClr val="CC3333"/>
          </a:solidFill>
          <a:latin typeface="Calibri" pitchFamily="-107" charset="0"/>
          <a:ea typeface="ＭＳ Ｐゴシック" pitchFamily="-107" charset="-128"/>
          <a:cs typeface="ＭＳ Ｐゴシック" pitchFamily="-107" charset="-128"/>
        </a:defRPr>
      </a:lvl7pPr>
      <a:lvl8pPr marL="1371600" algn="l" defTabSz="457200" rtl="0" fontAlgn="base">
        <a:spcBef>
          <a:spcPct val="0"/>
        </a:spcBef>
        <a:spcAft>
          <a:spcPct val="0"/>
        </a:spcAft>
        <a:defRPr sz="3200" b="1">
          <a:solidFill>
            <a:srgbClr val="CC3333"/>
          </a:solidFill>
          <a:latin typeface="Calibri" pitchFamily="-107" charset="0"/>
          <a:ea typeface="ＭＳ Ｐゴシック" pitchFamily="-107" charset="-128"/>
          <a:cs typeface="ＭＳ Ｐゴシック" pitchFamily="-107" charset="-128"/>
        </a:defRPr>
      </a:lvl8pPr>
      <a:lvl9pPr marL="1828800" algn="l" defTabSz="457200" rtl="0" fontAlgn="base">
        <a:spcBef>
          <a:spcPct val="0"/>
        </a:spcBef>
        <a:spcAft>
          <a:spcPct val="0"/>
        </a:spcAft>
        <a:defRPr sz="3200" b="1">
          <a:solidFill>
            <a:srgbClr val="CC3333"/>
          </a:solidFill>
          <a:latin typeface="Calibri" pitchFamily="-107" charset="0"/>
          <a:ea typeface="ＭＳ Ｐゴシック" pitchFamily="-107" charset="-128"/>
          <a:cs typeface="ＭＳ Ｐゴシック" pitchFamily="-107" charset="-128"/>
        </a:defRPr>
      </a:lvl9pPr>
    </p:titleStyle>
    <p:bodyStyle>
      <a:lvl1pPr marL="285750" indent="-285750" algn="l" defTabSz="457200" rtl="0" eaLnBrk="0" fontAlgn="base" hangingPunct="0">
        <a:spcBef>
          <a:spcPct val="20000"/>
        </a:spcBef>
        <a:spcAft>
          <a:spcPct val="0"/>
        </a:spcAft>
        <a:buClr>
          <a:srgbClr val="00895F"/>
        </a:buClr>
        <a:buFont typeface="Lucida Grande CE" charset="0"/>
        <a:buChar char="&gt;"/>
        <a:defRPr sz="2400" kern="1200">
          <a:solidFill>
            <a:schemeClr val="tx1"/>
          </a:solidFill>
          <a:latin typeface="+mn-lt"/>
          <a:ea typeface="ＭＳ Ｐゴシック" pitchFamily="-107" charset="-128"/>
          <a:cs typeface="ＭＳ Ｐゴシック" pitchFamily="-107" charset="-128"/>
        </a:defRPr>
      </a:lvl1pPr>
      <a:lvl2pPr marL="285750" indent="171450" algn="l" defTabSz="457200" rtl="0" eaLnBrk="0" fontAlgn="base" hangingPunct="0">
        <a:spcBef>
          <a:spcPct val="20000"/>
        </a:spcBef>
        <a:spcAft>
          <a:spcPct val="0"/>
        </a:spcAft>
        <a:buFont typeface="Arial" charset="0"/>
        <a:defRPr sz="2000" kern="1200">
          <a:solidFill>
            <a:srgbClr val="767878"/>
          </a:solidFill>
          <a:latin typeface="+mn-lt"/>
          <a:ea typeface="ＭＳ Ｐゴシック" pitchFamily="-107" charset="-128"/>
          <a:cs typeface="ＭＳ Ｐゴシック" charset="0"/>
        </a:defRPr>
      </a:lvl2pPr>
      <a:lvl3pPr marL="511175" indent="-223838" algn="l" defTabSz="457200" rtl="0" eaLnBrk="0" fontAlgn="base" hangingPunct="0">
        <a:spcBef>
          <a:spcPct val="20000"/>
        </a:spcBef>
        <a:spcAft>
          <a:spcPct val="0"/>
        </a:spcAft>
        <a:buClr>
          <a:srgbClr val="00895F"/>
        </a:buClr>
        <a:buFont typeface="Lucida Grande CE" charset="0"/>
        <a:buChar char="&gt;"/>
        <a:defRPr sz="2400" kern="1200">
          <a:solidFill>
            <a:schemeClr val="tx1"/>
          </a:solidFill>
          <a:latin typeface="+mn-lt"/>
          <a:ea typeface="ＭＳ Ｐゴシック" pitchFamily="-107" charset="-128"/>
          <a:cs typeface="ＭＳ Ｐゴシック" charset="0"/>
        </a:defRPr>
      </a:lvl3pPr>
      <a:lvl4pPr marL="511175" indent="860425" algn="l" defTabSz="457200" rtl="0" eaLnBrk="0" fontAlgn="base" hangingPunct="0">
        <a:spcBef>
          <a:spcPct val="20000"/>
        </a:spcBef>
        <a:spcAft>
          <a:spcPct val="0"/>
        </a:spcAft>
        <a:buFont typeface="Arial" charset="0"/>
        <a:defRPr sz="2000" kern="1200">
          <a:solidFill>
            <a:srgbClr val="767878"/>
          </a:solidFill>
          <a:latin typeface="+mn-lt"/>
          <a:ea typeface="ＭＳ Ｐゴシック" pitchFamily="-107" charset="-128"/>
          <a:cs typeface="ＭＳ Ｐゴシック" charset="0"/>
        </a:defRPr>
      </a:lvl4pPr>
      <a:lvl5pPr marL="747713" indent="-225425" algn="l" defTabSz="457200" rtl="0" eaLnBrk="0" fontAlgn="base" hangingPunct="0">
        <a:spcBef>
          <a:spcPct val="20000"/>
        </a:spcBef>
        <a:spcAft>
          <a:spcPct val="0"/>
        </a:spcAft>
        <a:buClr>
          <a:srgbClr val="00895F"/>
        </a:buClr>
        <a:buFont typeface="Lucida Grande CE" charset="0"/>
        <a:buChar char="&gt;"/>
        <a:defRPr sz="2000" kern="1200">
          <a:solidFill>
            <a:schemeClr val="tx1"/>
          </a:solidFill>
          <a:latin typeface="+mn-lt"/>
          <a:ea typeface="ＭＳ Ｐゴシック" pitchFamily="-107"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file:///G:\..\..\LGPC~1\AppData\Local\Temp\FineReader12.00\media\image1.jpeg" TargetMode="External"/><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762" y="2"/>
            <a:ext cx="9315154" cy="7038473"/>
          </a:xfrm>
          <a:prstGeom prst="rect">
            <a:avLst/>
          </a:prstGeom>
        </p:spPr>
      </p:pic>
      <p:sp>
        <p:nvSpPr>
          <p:cNvPr id="6" name="5 Metin kutusu"/>
          <p:cNvSpPr txBox="1"/>
          <p:nvPr/>
        </p:nvSpPr>
        <p:spPr>
          <a:xfrm>
            <a:off x="600075" y="1343026"/>
            <a:ext cx="7643813" cy="1037570"/>
          </a:xfrm>
          <a:prstGeom prst="rect">
            <a:avLst/>
          </a:prstGeom>
          <a:noFill/>
        </p:spPr>
        <p:txBody>
          <a:bodyPr wrap="square" rtlCol="0">
            <a:prstTxWarp prst="textArchUp">
              <a:avLst/>
            </a:prstTxWarp>
            <a:spAutoFit/>
          </a:bodyPr>
          <a:lstStyle/>
          <a:p>
            <a:pPr algn="ctr"/>
            <a:r>
              <a:rPr lang="tr-TR" sz="4000" b="1" dirty="0" smtClean="0">
                <a:latin typeface="Times New Roman" pitchFamily="18" charset="0"/>
                <a:cs typeface="Times New Roman" pitchFamily="18" charset="0"/>
              </a:rPr>
              <a:t>STRATEJİK PLANLAMA SÜRECİ </a:t>
            </a:r>
          </a:p>
        </p:txBody>
      </p:sp>
      <p:sp>
        <p:nvSpPr>
          <p:cNvPr id="4" name="3 Metin kutusu"/>
          <p:cNvSpPr txBox="1"/>
          <p:nvPr/>
        </p:nvSpPr>
        <p:spPr>
          <a:xfrm>
            <a:off x="4729163" y="5934670"/>
            <a:ext cx="4229100" cy="923330"/>
          </a:xfrm>
          <a:prstGeom prst="rect">
            <a:avLst/>
          </a:prstGeom>
          <a:noFill/>
        </p:spPr>
        <p:txBody>
          <a:bodyPr wrap="square" rtlCol="0">
            <a:spAutoFit/>
          </a:bodyPr>
          <a:lstStyle/>
          <a:p>
            <a:pPr algn="ctr"/>
            <a:r>
              <a:rPr lang="tr-TR" b="1" dirty="0" smtClean="0">
                <a:latin typeface="Times New Roman" pitchFamily="18" charset="0"/>
                <a:cs typeface="Times New Roman" pitchFamily="18" charset="0"/>
              </a:rPr>
              <a:t>Dr. </a:t>
            </a:r>
            <a:r>
              <a:rPr lang="tr-TR" b="1" dirty="0" err="1" smtClean="0">
                <a:latin typeface="Times New Roman" pitchFamily="18" charset="0"/>
                <a:cs typeface="Times New Roman" pitchFamily="18" charset="0"/>
              </a:rPr>
              <a:t>Öğr</a:t>
            </a:r>
            <a:r>
              <a:rPr lang="tr-TR" b="1" dirty="0" smtClean="0">
                <a:latin typeface="Times New Roman" pitchFamily="18" charset="0"/>
                <a:cs typeface="Times New Roman" pitchFamily="18" charset="0"/>
              </a:rPr>
              <a:t>. Üyesi Yasemin HANCIOĞLU</a:t>
            </a:r>
          </a:p>
          <a:p>
            <a:pPr algn="ctr"/>
            <a:r>
              <a:rPr lang="tr-TR" b="1" dirty="0" smtClean="0">
                <a:latin typeface="Times New Roman" pitchFamily="18" charset="0"/>
                <a:cs typeface="Times New Roman" pitchFamily="18" charset="0"/>
              </a:rPr>
              <a:t>Ünye İktisadi ve İdari Bilimler Fakültesi </a:t>
            </a:r>
          </a:p>
          <a:p>
            <a:pPr algn="ctr"/>
            <a:r>
              <a:rPr lang="tr-TR" b="1" dirty="0" smtClean="0">
                <a:latin typeface="Times New Roman" pitchFamily="18" charset="0"/>
                <a:cs typeface="Times New Roman" pitchFamily="18" charset="0"/>
              </a:rPr>
              <a:t>İşletme Bölümü </a:t>
            </a:r>
            <a:endParaRPr lang="tr-TR" b="1" dirty="0">
              <a:latin typeface="Times New Roman" pitchFamily="18" charset="0"/>
              <a:cs typeface="Times New Roman" pitchFamily="18" charset="0"/>
            </a:endParaRPr>
          </a:p>
        </p:txBody>
      </p:sp>
    </p:spTree>
    <p:extLst>
      <p:ext uri="{BB962C8B-B14F-4D97-AF65-F5344CB8AC3E}">
        <p14:creationId xmlns:p14="http://schemas.microsoft.com/office/powerpoint/2010/main" val="150748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10</a:t>
            </a:fld>
            <a:endParaRPr lang="en-US" dirty="0"/>
          </a:p>
        </p:txBody>
      </p:sp>
      <p:sp>
        <p:nvSpPr>
          <p:cNvPr id="24577" name="Rectangle 1"/>
          <p:cNvSpPr>
            <a:spLocks noChangeArrowheads="1"/>
          </p:cNvSpPr>
          <p:nvPr/>
        </p:nvSpPr>
        <p:spPr bwMode="auto">
          <a:xfrm>
            <a:off x="213360" y="259080"/>
            <a:ext cx="5257800" cy="23698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2400" dirty="0" smtClean="0">
                <a:latin typeface="Times New Roman" pitchFamily="18" charset="0"/>
                <a:cs typeface="Times New Roman" pitchFamily="18" charset="0"/>
              </a:rPr>
              <a:t>Geliştirilen yetenekler rakiplerden daha iyi bir durumda olmalı ve kuruma rekabet avantajı sağlamalıdır. Bunun yapılması için de öncelikle içinde bulunulan durum belirlenmelidir.</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5 Dikdörtgen"/>
          <p:cNvSpPr/>
          <p:nvPr/>
        </p:nvSpPr>
        <p:spPr>
          <a:xfrm>
            <a:off x="2133600" y="2468880"/>
            <a:ext cx="6827520" cy="3416320"/>
          </a:xfrm>
          <a:prstGeom prst="rect">
            <a:avLst/>
          </a:prstGeom>
        </p:spPr>
        <p:txBody>
          <a:bodyPr wrap="square">
            <a:spAutoFit/>
          </a:bodyPr>
          <a:lstStyle/>
          <a:p>
            <a:pPr algn="just"/>
            <a:r>
              <a:rPr lang="tr-TR" sz="2400" dirty="0" smtClean="0">
                <a:latin typeface="Times New Roman" pitchFamily="18" charset="0"/>
                <a:cs typeface="Times New Roman" pitchFamily="18" charset="0"/>
              </a:rPr>
              <a:t>İşte stratejik planlama, durum belirleme ve çevresel fırsat ve tehditleri belirlemek için dış çevre analizi ile işe başlar. Aynı anda kurum veya kişi yetenekleri de incelenerek çevresel değişimlere karşı uyum sağlama konusunda rakiplere göre kurum veya kişinin üstünlük ve zayıflıkları incelenir. Analizler sonucu durumlar belirlenir ve bunlara uygun olarak ne yapılması (misyon, amaçlar, hedefler) ve nasıl yapılması gerektiği (planlar) gündeme gelir.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11</a:t>
            </a:fld>
            <a:endParaRPr lang="en-US" dirty="0"/>
          </a:p>
        </p:txBody>
      </p:sp>
      <p:sp>
        <p:nvSpPr>
          <p:cNvPr id="23553" name="Rectangle 1"/>
          <p:cNvSpPr>
            <a:spLocks noChangeArrowheads="1"/>
          </p:cNvSpPr>
          <p:nvPr/>
        </p:nvSpPr>
        <p:spPr bwMode="auto">
          <a:xfrm>
            <a:off x="845820" y="1510665"/>
            <a:ext cx="7536180"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2400" b="1" i="1" dirty="0" smtClean="0">
                <a:latin typeface="Times New Roman" pitchFamily="18" charset="0"/>
                <a:cs typeface="Times New Roman" pitchFamily="18" charset="0"/>
              </a:rPr>
              <a:t>Her kesim açısından:</a:t>
            </a:r>
          </a:p>
          <a:p>
            <a:pPr algn="just"/>
            <a:endParaRPr lang="tr-TR" sz="2400" b="1" i="1" dirty="0" smtClean="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 Kurum bütüncül bir açıdan, genel çevre, faaliyet alanı ve rakiplerle/benzer kurumlarla göreceli olarak uzun dönemli yaşamsal amaç ve hedeflere yönelik çalışmalar yapar ve her kesimin yararlarını gözeten uzun dönemli öngörüleri gerçekleştirebilir.</a:t>
            </a:r>
          </a:p>
          <a:p>
            <a:endParaRPr lang="tr-TR"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12</a:t>
            </a:fld>
            <a:endParaRPr lang="en-US" dirty="0"/>
          </a:p>
        </p:txBody>
      </p:sp>
      <p:sp>
        <p:nvSpPr>
          <p:cNvPr id="5" name="4 Metin kutusu"/>
          <p:cNvSpPr txBox="1"/>
          <p:nvPr/>
        </p:nvSpPr>
        <p:spPr>
          <a:xfrm>
            <a:off x="364808" y="1076325"/>
            <a:ext cx="8367712" cy="4062651"/>
          </a:xfrm>
          <a:prstGeom prst="rect">
            <a:avLst/>
          </a:prstGeom>
          <a:noFill/>
        </p:spPr>
        <p:txBody>
          <a:bodyPr wrap="square" rtlCol="0">
            <a:spAutoFit/>
          </a:bodyPr>
          <a:lstStyle/>
          <a:p>
            <a:pPr algn="just"/>
            <a:r>
              <a:rPr lang="tr-TR" sz="2400" b="1" i="1" dirty="0" smtClean="0">
                <a:latin typeface="Times New Roman" pitchFamily="18" charset="0"/>
                <a:cs typeface="Times New Roman" pitchFamily="18" charset="0"/>
              </a:rPr>
              <a:t>Kurum açısından:</a:t>
            </a:r>
          </a:p>
          <a:p>
            <a:pPr algn="just"/>
            <a:endParaRPr lang="tr-TR" sz="2400" b="1" i="1" dirty="0" smtClean="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•Kendini, rakiplerine/benzer kurumlara göre geleceğe daha iyi hazırlar.</a:t>
            </a:r>
          </a:p>
          <a:p>
            <a:pPr algn="just"/>
            <a:r>
              <a:rPr lang="tr-TR" sz="2400" dirty="0" smtClean="0">
                <a:latin typeface="Times New Roman" pitchFamily="18" charset="0"/>
                <a:cs typeface="Times New Roman" pitchFamily="18" charset="0"/>
              </a:rPr>
              <a:t>•Gelecek belki kolayca yönlendirilemez; tahminler eldeki kısıtlı verilere dayandığından ve her şeyin ötesinde son derecede hızlı ve kırılgan bir çevrede bulunulduğundan öngörüler karşılaşılan gerçeklerle bağdaşmayabilir ama en azından stratejik planlama yapanlar için beklenmedik sürprizlerle karşılaşılma olasılığı oldukça düşüktür.</a:t>
            </a:r>
          </a:p>
          <a:p>
            <a:pPr algn="ctr"/>
            <a:endParaRPr lang="tr-TR" dirty="0" smtClean="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13</a:t>
            </a:fld>
            <a:endParaRPr lang="en-US" dirty="0"/>
          </a:p>
        </p:txBody>
      </p:sp>
      <p:sp>
        <p:nvSpPr>
          <p:cNvPr id="5" name="4 Metin kutusu"/>
          <p:cNvSpPr txBox="1"/>
          <p:nvPr/>
        </p:nvSpPr>
        <p:spPr>
          <a:xfrm>
            <a:off x="319088" y="695325"/>
            <a:ext cx="8367712" cy="5170646"/>
          </a:xfrm>
          <a:prstGeom prst="rect">
            <a:avLst/>
          </a:prstGeom>
          <a:noFill/>
        </p:spPr>
        <p:txBody>
          <a:bodyPr wrap="square" rtlCol="0">
            <a:spAutoFit/>
          </a:bodyPr>
          <a:lstStyle/>
          <a:p>
            <a:pPr algn="just"/>
            <a:r>
              <a:rPr lang="tr-TR" sz="2400" b="1" i="1" dirty="0" smtClean="0">
                <a:latin typeface="Times New Roman" pitchFamily="18" charset="0"/>
                <a:cs typeface="Times New Roman" pitchFamily="18" charset="0"/>
              </a:rPr>
              <a:t>Kurum açısından:</a:t>
            </a:r>
          </a:p>
          <a:p>
            <a:pPr algn="just"/>
            <a:endParaRPr lang="tr-TR" sz="2400" b="1" i="1" dirty="0" smtClean="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•Toplum, paydaşlar ve kendini kuran ve görevlendiren üst birimin beklentileri ışığı altında geleceğini analitik olarak yönlendirebilen ve tanıtımını yapabilen kurum ile toplumdaki paydaşlar, üst birimler ve kurumun çalışanları arasında bağlılık derecesi yükselir. Kurumun öncelikleri, çalışanlarca kurumu benimseme sonucunda daha fazla önem kazanır. Bu durumda, önceliklere sahip kurumun başarısı ve çalışanların beklentilerinin gerçekleşme olasılığı da yükselmektedir.</a:t>
            </a:r>
          </a:p>
          <a:p>
            <a:pPr algn="just"/>
            <a:r>
              <a:rPr lang="tr-TR" sz="2400" dirty="0" smtClean="0">
                <a:latin typeface="Times New Roman" pitchFamily="18" charset="0"/>
                <a:cs typeface="Times New Roman" pitchFamily="18" charset="0"/>
              </a:rPr>
              <a:t>•Kurum ve çalışan bilinçli olarak gelecek öngörülerine sahip bulunduklarından kurum-kişi arasındaki çıkar farklılıkları oldukça azalır. Bilgili ve bilinçli ortak akıl kendini gösterir.</a:t>
            </a:r>
          </a:p>
          <a:p>
            <a:pPr algn="ctr"/>
            <a:endParaRPr lang="tr-TR" sz="2000" dirty="0" smtClean="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14</a:t>
            </a:fld>
            <a:endParaRPr lang="en-US" dirty="0"/>
          </a:p>
        </p:txBody>
      </p:sp>
      <p:sp>
        <p:nvSpPr>
          <p:cNvPr id="5" name="4 Metin kutusu"/>
          <p:cNvSpPr txBox="1"/>
          <p:nvPr/>
        </p:nvSpPr>
        <p:spPr>
          <a:xfrm>
            <a:off x="242888" y="385763"/>
            <a:ext cx="8458200" cy="677108"/>
          </a:xfrm>
          <a:prstGeom prst="rect">
            <a:avLst/>
          </a:prstGeom>
          <a:noFill/>
        </p:spPr>
        <p:txBody>
          <a:bodyPr wrap="square" rtlCol="0">
            <a:spAutoFit/>
          </a:bodyPr>
          <a:lstStyle/>
          <a:p>
            <a:endParaRPr lang="tr-TR" sz="2000" dirty="0" smtClean="0">
              <a:latin typeface="Times New Roman" pitchFamily="18" charset="0"/>
              <a:cs typeface="Times New Roman" pitchFamily="18" charset="0"/>
            </a:endParaRPr>
          </a:p>
          <a:p>
            <a:endParaRPr lang="tr-TR" dirty="0" smtClean="0"/>
          </a:p>
        </p:txBody>
      </p:sp>
      <p:sp>
        <p:nvSpPr>
          <p:cNvPr id="5121" name="Rectangle 1"/>
          <p:cNvSpPr>
            <a:spLocks noChangeArrowheads="1"/>
          </p:cNvSpPr>
          <p:nvPr/>
        </p:nvSpPr>
        <p:spPr bwMode="auto">
          <a:xfrm>
            <a:off x="327660" y="1488757"/>
            <a:ext cx="8286750"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tx1"/>
                </a:solidFill>
                <a:effectLst/>
                <a:latin typeface="Times New Roman" pitchFamily="18" charset="0"/>
                <a:cs typeface="Times New Roman" pitchFamily="18" charset="0"/>
              </a:rPr>
              <a:t>Katılımcı bireyler açısından: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cs typeface="Times New Roman" pitchFamily="18" charset="0"/>
              </a:rPr>
              <a:t>• Geleceği öngörme çalışmalarında bilgili olan katılımcı, genel çevre ve kurum içi çevrede olabilecek değişimleri bu çalışmaları yapmayanlara göre daha iyi anlar ve kariyerini daha iyi planlar.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cs typeface="Times New Roman" pitchFamily="18" charset="0"/>
              </a:rPr>
              <a:t>• Faaliyet alanını ve kendisi için fırsat ve tehditleri daha iyi görebilir.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cs typeface="Times New Roman" pitchFamily="18" charset="0"/>
              </a:rPr>
              <a:t>• Kurumunu analitik olarak daha iyi tanıyabilir.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15</a:t>
            </a:fld>
            <a:endParaRPr lang="en-US" dirty="0"/>
          </a:p>
        </p:txBody>
      </p:sp>
      <p:sp>
        <p:nvSpPr>
          <p:cNvPr id="5" name="Rectangle 1"/>
          <p:cNvSpPr>
            <a:spLocks noChangeArrowheads="1"/>
          </p:cNvSpPr>
          <p:nvPr/>
        </p:nvSpPr>
        <p:spPr bwMode="auto">
          <a:xfrm>
            <a:off x="403860" y="681037"/>
            <a:ext cx="8286750"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tx1"/>
                </a:solidFill>
                <a:effectLst/>
                <a:latin typeface="Times New Roman" pitchFamily="18" charset="0"/>
                <a:cs typeface="Times New Roman" pitchFamily="18" charset="0"/>
              </a:rPr>
              <a:t>Katılımcı bireyler açısından: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400" b="1"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a:buFont typeface="Arial" pitchFamily="34" charset="0"/>
              <a:buChar char="•"/>
            </a:pPr>
            <a:r>
              <a:rPr lang="tr-TR" sz="2400" dirty="0" smtClean="0">
                <a:latin typeface="Times New Roman" pitchFamily="18" charset="0"/>
                <a:cs typeface="Times New Roman" pitchFamily="18" charset="0"/>
              </a:rPr>
              <a:t>Stratejik planlama çalışmalarındaki yöntemleri katılımla öğrenen ve bütüncül bir görüşe sahip olan bireyler, uzun dönemli yönetim bilincini geliştirerek bunları özel ve mesleki yaşamlarında kullanabilirler.</a:t>
            </a:r>
          </a:p>
          <a:p>
            <a:pPr lvl="0" algn="just">
              <a:buFont typeface="Arial" pitchFamily="34" charset="0"/>
              <a:buChar char="•"/>
            </a:pPr>
            <a:r>
              <a:rPr lang="tr-TR" sz="2400" dirty="0" smtClean="0">
                <a:latin typeface="Times New Roman" pitchFamily="18" charset="0"/>
                <a:cs typeface="Times New Roman" pitchFamily="18" charset="0"/>
              </a:rPr>
              <a:t>Bu çalışmaları yapmayanlara göre kişisel ve mesleki başarı olasılığı yükselir.</a:t>
            </a:r>
          </a:p>
          <a:p>
            <a:pPr lvl="0" algn="just">
              <a:buFont typeface="Arial" pitchFamily="34" charset="0"/>
              <a:buChar char="•"/>
            </a:pPr>
            <a:endParaRPr lang="tr-TR" sz="2400" dirty="0" smtClean="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Kısaca stratejik planlama, kuruma ve çalışmalara katılan kişilere gelecekle ilgili analitik öngörü kazandırır ve bu kişiler, bu çalışmaları yapmamış rakiplere/benzer kurumlara ve meslektaşlara göre daha hazırlıklı bir konum elde ederler.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16</a:t>
            </a:fld>
            <a:endParaRPr lang="en-US" dirty="0"/>
          </a:p>
        </p:txBody>
      </p:sp>
      <p:sp>
        <p:nvSpPr>
          <p:cNvPr id="5" name="4 Metin kutusu"/>
          <p:cNvSpPr txBox="1"/>
          <p:nvPr/>
        </p:nvSpPr>
        <p:spPr>
          <a:xfrm>
            <a:off x="442913" y="1171576"/>
            <a:ext cx="7800975" cy="3908762"/>
          </a:xfrm>
          <a:prstGeom prst="rect">
            <a:avLst/>
          </a:prstGeom>
          <a:noFill/>
        </p:spPr>
        <p:txBody>
          <a:bodyPr wrap="square" rtlCol="0">
            <a:spAutoFit/>
          </a:bodyPr>
          <a:lstStyle/>
          <a:p>
            <a:pPr algn="just"/>
            <a:endParaRPr lang="tr-TR" sz="2400" dirty="0" smtClean="0">
              <a:latin typeface="Times New Roman" pitchFamily="18" charset="0"/>
              <a:cs typeface="Times New Roman" pitchFamily="18" charset="0"/>
            </a:endParaRPr>
          </a:p>
          <a:p>
            <a:pPr algn="just"/>
            <a:r>
              <a:rPr lang="tr-TR" sz="2800" dirty="0" smtClean="0">
                <a:latin typeface="Times New Roman" pitchFamily="18" charset="0"/>
                <a:cs typeface="Times New Roman" pitchFamily="18" charset="0"/>
              </a:rPr>
              <a:t>Stratejik planlama süreci ve çalışmaları zaman almakta, uzun bir süre içinde gerçekleştirilebilmektedir. Bir kurumun geleceği ile ilgili strateji ve  faaliyetler sadece bir kereye mahsus 1-2 günlük bir çalışma ile ortaya çıkarılamaz. Dolayısıyla, kurumlarda stratejik planlama ile ilgili çalışmaların devamlı bir süreç olarak yer alması gerektiğinin hatırlanması gerekir.</a:t>
            </a:r>
          </a:p>
        </p:txBody>
      </p:sp>
      <p:sp>
        <p:nvSpPr>
          <p:cNvPr id="6" name="5 Metin kutusu"/>
          <p:cNvSpPr txBox="1"/>
          <p:nvPr/>
        </p:nvSpPr>
        <p:spPr>
          <a:xfrm>
            <a:off x="571500" y="728663"/>
            <a:ext cx="4371975" cy="523220"/>
          </a:xfrm>
          <a:prstGeom prst="rect">
            <a:avLst/>
          </a:prstGeom>
          <a:noFill/>
        </p:spPr>
        <p:txBody>
          <a:bodyPr wrap="square" rtlCol="0">
            <a:spAutoFit/>
          </a:bodyPr>
          <a:lstStyle/>
          <a:p>
            <a:r>
              <a:rPr lang="tr-TR" sz="2800" dirty="0" smtClean="0">
                <a:solidFill>
                  <a:srgbClr val="FF0000"/>
                </a:solidFill>
                <a:latin typeface="Times New Roman" pitchFamily="18" charset="0"/>
                <a:cs typeface="Times New Roman" pitchFamily="18" charset="0"/>
              </a:rPr>
              <a:t>Önemli Bir Not </a:t>
            </a:r>
            <a:endParaRPr lang="tr-TR" sz="2800" dirty="0">
              <a:solidFill>
                <a:srgbClr val="FF0000"/>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17</a:t>
            </a:fld>
            <a:endParaRPr lang="en-US" dirty="0"/>
          </a:p>
        </p:txBody>
      </p:sp>
      <p:sp>
        <p:nvSpPr>
          <p:cNvPr id="5" name="4 Metin kutusu"/>
          <p:cNvSpPr txBox="1"/>
          <p:nvPr/>
        </p:nvSpPr>
        <p:spPr>
          <a:xfrm>
            <a:off x="386715" y="490537"/>
            <a:ext cx="7558088" cy="2492990"/>
          </a:xfrm>
          <a:prstGeom prst="rect">
            <a:avLst/>
          </a:prstGeom>
          <a:noFill/>
        </p:spPr>
        <p:txBody>
          <a:bodyPr wrap="square" rtlCol="0">
            <a:spAutoFit/>
          </a:bodyPr>
          <a:lstStyle/>
          <a:p>
            <a:r>
              <a:rPr lang="tr-TR" altLang="en-US" sz="2400" b="1" dirty="0" smtClean="0">
                <a:latin typeface="Times New Roman" pitchFamily="18" charset="0"/>
                <a:cs typeface="Times New Roman" pitchFamily="18" charset="0"/>
              </a:rPr>
              <a:t>Stratejik Planlamada Aşamalar ve Safhalar Nelerdir? </a:t>
            </a:r>
          </a:p>
          <a:p>
            <a:endParaRPr lang="tr-TR" sz="2400" dirty="0" smtClean="0">
              <a:latin typeface="Times New Roman" pitchFamily="18" charset="0"/>
              <a:cs typeface="Times New Roman" pitchFamily="18" charset="0"/>
            </a:endParaRPr>
          </a:p>
          <a:p>
            <a:endParaRPr lang="tr-TR" sz="2400" dirty="0" smtClean="0">
              <a:latin typeface="Times New Roman" pitchFamily="18" charset="0"/>
              <a:cs typeface="Times New Roman" pitchFamily="18" charset="0"/>
            </a:endParaRPr>
          </a:p>
          <a:p>
            <a:r>
              <a:rPr lang="tr-TR" sz="2400" dirty="0" smtClean="0">
                <a:latin typeface="Times New Roman" pitchFamily="18" charset="0"/>
                <a:cs typeface="Times New Roman" pitchFamily="18" charset="0"/>
              </a:rPr>
              <a:t> </a:t>
            </a:r>
          </a:p>
          <a:p>
            <a:endParaRPr lang="tr-TR" sz="2400" dirty="0" smtClean="0">
              <a:latin typeface="Times New Roman" pitchFamily="18" charset="0"/>
              <a:cs typeface="Times New Roman" pitchFamily="18" charset="0"/>
            </a:endParaRPr>
          </a:p>
          <a:p>
            <a:endParaRPr lang="tr-TR" dirty="0" smtClean="0"/>
          </a:p>
          <a:p>
            <a:r>
              <a:rPr lang="tr-TR" dirty="0" smtClean="0"/>
              <a:t> </a:t>
            </a:r>
          </a:p>
        </p:txBody>
      </p:sp>
      <p:sp>
        <p:nvSpPr>
          <p:cNvPr id="6" name="5 Dikdörtgen"/>
          <p:cNvSpPr/>
          <p:nvPr/>
        </p:nvSpPr>
        <p:spPr>
          <a:xfrm>
            <a:off x="329794" y="1004054"/>
            <a:ext cx="8204606" cy="1292662"/>
          </a:xfrm>
          <a:prstGeom prst="rect">
            <a:avLst/>
          </a:prstGeom>
        </p:spPr>
        <p:txBody>
          <a:bodyPr wrap="square">
            <a:spAutoFit/>
          </a:bodyPr>
          <a:lstStyle/>
          <a:p>
            <a:pPr algn="just"/>
            <a:r>
              <a:rPr lang="tr-TR" sz="2000" dirty="0" smtClean="0">
                <a:latin typeface="Times New Roman" pitchFamily="18" charset="0"/>
                <a:cs typeface="Times New Roman" pitchFamily="18" charset="0"/>
              </a:rPr>
              <a:t>Stratejik planlama sürecinin etkili ve verimli olabilmesi için üniversite üst yönetiminde ve katılımcı bireylerinde öncelikle stratejik bir bilincin bulunması gerekmektedir.</a:t>
            </a:r>
          </a:p>
          <a:p>
            <a:r>
              <a:rPr lang="tr-TR" dirty="0" smtClean="0"/>
              <a:t> </a:t>
            </a:r>
            <a:endParaRPr lang="tr-TR" dirty="0"/>
          </a:p>
        </p:txBody>
      </p:sp>
      <p:pic>
        <p:nvPicPr>
          <p:cNvPr id="7" name="6 Resim" descr="G:\..\..\LGPC~1\AppData\Local\Temp\FineReader12.00\media\image1.jpeg"/>
          <p:cNvPicPr/>
          <p:nvPr/>
        </p:nvPicPr>
        <p:blipFill>
          <a:blip r:embed="rId2" r:link="rId3"/>
          <a:srcRect/>
          <a:stretch>
            <a:fillRect/>
          </a:stretch>
        </p:blipFill>
        <p:spPr bwMode="auto">
          <a:xfrm>
            <a:off x="1961197" y="2423160"/>
            <a:ext cx="5049203" cy="3784236"/>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18</a:t>
            </a:fld>
            <a:endParaRPr lang="en-US" dirty="0"/>
          </a:p>
        </p:txBody>
      </p:sp>
      <p:pic>
        <p:nvPicPr>
          <p:cNvPr id="5" name="4 Resim" descr="image1"/>
          <p:cNvPicPr/>
          <p:nvPr/>
        </p:nvPicPr>
        <p:blipFill>
          <a:blip r:embed="rId2"/>
          <a:srcRect/>
          <a:stretch>
            <a:fillRect/>
          </a:stretch>
        </p:blipFill>
        <p:spPr bwMode="auto">
          <a:xfrm>
            <a:off x="396240" y="746760"/>
            <a:ext cx="7741920" cy="535495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19</a:t>
            </a:fld>
            <a:endParaRPr lang="en-US" dirty="0"/>
          </a:p>
        </p:txBody>
      </p:sp>
      <p:sp>
        <p:nvSpPr>
          <p:cNvPr id="5" name="4 Oval Belirtme Çizgisi"/>
          <p:cNvSpPr/>
          <p:nvPr/>
        </p:nvSpPr>
        <p:spPr>
          <a:xfrm>
            <a:off x="214312" y="328613"/>
            <a:ext cx="7586663" cy="3143249"/>
          </a:xfrm>
          <a:prstGeom prst="wedgeEllipse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tr-TR" sz="2000" dirty="0" smtClean="0">
                <a:solidFill>
                  <a:schemeClr val="tx1"/>
                </a:solidFill>
                <a:latin typeface="Times New Roman" pitchFamily="18" charset="0"/>
                <a:cs typeface="Times New Roman" pitchFamily="18" charset="0"/>
              </a:rPr>
              <a:t>Misyon, üniversitenin bu işi yaparken benimsediği değerleri, yaklaşımları, felsefesini ve diğer üniversitelerden farklı olan hususlarının açıklanmasını kapsar. Bu anlamda misyon açıklaması, kurumun kendi çalışanlarına ve üniversite dışındaki çevresine vermek istediği bir mesajdır. </a:t>
            </a:r>
            <a:endParaRPr lang="tr-TR" sz="2000" dirty="0">
              <a:solidFill>
                <a:schemeClr val="tx1"/>
              </a:solidFill>
              <a:latin typeface="Times New Roman" pitchFamily="18" charset="0"/>
              <a:cs typeface="Times New Roman" pitchFamily="18" charset="0"/>
            </a:endParaRPr>
          </a:p>
        </p:txBody>
      </p:sp>
      <p:sp>
        <p:nvSpPr>
          <p:cNvPr id="6" name="5 Oval Belirtme Çizgisi"/>
          <p:cNvSpPr/>
          <p:nvPr/>
        </p:nvSpPr>
        <p:spPr>
          <a:xfrm flipH="1">
            <a:off x="2371724" y="3814762"/>
            <a:ext cx="6500813" cy="2085975"/>
          </a:xfrm>
          <a:prstGeom prst="wedgeEllipse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tr-TR" sz="2000" dirty="0" smtClean="0">
                <a:latin typeface="Times New Roman" pitchFamily="18" charset="0"/>
                <a:cs typeface="Times New Roman" pitchFamily="18" charset="0"/>
              </a:rPr>
              <a:t>Vizyon, kişilerin veya kurumların, kendilerinin veya işletmelerinin gelecekte olmasını arzuladıkları durumun ifadesidir. </a:t>
            </a:r>
            <a:endParaRPr lang="tr-TR"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en-US" dirty="0"/>
              <a:t>İçerik</a:t>
            </a:r>
            <a:endParaRPr lang="tr-TR" dirty="0"/>
          </a:p>
        </p:txBody>
      </p:sp>
      <p:sp>
        <p:nvSpPr>
          <p:cNvPr id="4" name="Slayt Numarası Yer Tutucusu 3"/>
          <p:cNvSpPr>
            <a:spLocks noGrp="1"/>
          </p:cNvSpPr>
          <p:nvPr>
            <p:ph type="sldNum" sz="quarter" idx="4"/>
          </p:nvPr>
        </p:nvSpPr>
        <p:spPr>
          <a:xfrm>
            <a:off x="6553200" y="6492875"/>
            <a:ext cx="2133600" cy="365125"/>
          </a:xfrm>
        </p:spPr>
        <p:txBody>
          <a:bodyPr/>
          <a:lstStyle/>
          <a:p>
            <a:fld id="{9257DAD1-48AB-8A4C-A054-135C0212BAAD}" type="slidenum">
              <a:rPr lang="en-US" smtClean="0">
                <a:solidFill>
                  <a:schemeClr val="tx1"/>
                </a:solidFill>
              </a:rPr>
              <a:pPr/>
              <a:t>2</a:t>
            </a:fld>
            <a:endParaRPr lang="en-US" dirty="0">
              <a:solidFill>
                <a:schemeClr val="tx1"/>
              </a:solidFill>
            </a:endParaRPr>
          </a:p>
        </p:txBody>
      </p:sp>
      <p:sp>
        <p:nvSpPr>
          <p:cNvPr id="11" name="Rectangle 3">
            <a:extLst>
              <a:ext uri="{FF2B5EF4-FFF2-40B4-BE49-F238E27FC236}">
                <a16:creationId xmlns="" xmlns:a16="http://schemas.microsoft.com/office/drawing/2014/main" id="{E3DEA842-6449-43E4-84C4-2B6740C7F183}"/>
              </a:ext>
            </a:extLst>
          </p:cNvPr>
          <p:cNvSpPr txBox="1">
            <a:spLocks noChangeArrowheads="1"/>
          </p:cNvSpPr>
          <p:nvPr/>
        </p:nvSpPr>
        <p:spPr>
          <a:xfrm>
            <a:off x="457200" y="1784350"/>
            <a:ext cx="8229600" cy="4708525"/>
          </a:xfrm>
          <a:prstGeom prst="rect">
            <a:avLst/>
          </a:prstGeom>
        </p:spPr>
        <p:txBody>
          <a:bodyPr/>
          <a:lstStyle>
            <a:lvl1pPr marL="228600" indent="-228600" algn="l" defTabSz="457200" rtl="0" eaLnBrk="0" fontAlgn="base" hangingPunct="0">
              <a:spcBef>
                <a:spcPct val="20000"/>
              </a:spcBef>
              <a:spcAft>
                <a:spcPct val="0"/>
              </a:spcAft>
              <a:buClr>
                <a:schemeClr val="accent2">
                  <a:lumMod val="50000"/>
                </a:schemeClr>
              </a:buClr>
              <a:buSzPct val="110000"/>
              <a:buFont typeface="Arial" pitchFamily="34" charset="0"/>
              <a:buChar char="•"/>
              <a:defRPr sz="2400" kern="1200">
                <a:solidFill>
                  <a:schemeClr val="tx1"/>
                </a:solidFill>
                <a:latin typeface="+mn-lt"/>
                <a:ea typeface="ＭＳ Ｐゴシック" pitchFamily="-107" charset="-128"/>
                <a:cs typeface="ＭＳ Ｐゴシック" pitchFamily="-107" charset="-128"/>
              </a:defRPr>
            </a:lvl1pPr>
            <a:lvl2pPr marL="457200" indent="-228600" algn="l" defTabSz="457200" rtl="0" eaLnBrk="0" fontAlgn="base" hangingPunct="0">
              <a:spcBef>
                <a:spcPct val="20000"/>
              </a:spcBef>
              <a:spcAft>
                <a:spcPct val="0"/>
              </a:spcAft>
              <a:buClr>
                <a:schemeClr val="accent2">
                  <a:lumMod val="50000"/>
                </a:schemeClr>
              </a:buClr>
              <a:buFont typeface="Arial" pitchFamily="34" charset="0"/>
              <a:buChar char="•"/>
              <a:defRPr sz="2400" kern="1200">
                <a:solidFill>
                  <a:srgbClr val="767878"/>
                </a:solidFill>
                <a:latin typeface="+mn-lt"/>
                <a:ea typeface="ＭＳ Ｐゴシック" pitchFamily="-107" charset="-128"/>
                <a:cs typeface="ＭＳ Ｐゴシック" charset="0"/>
              </a:defRPr>
            </a:lvl2pPr>
            <a:lvl3pPr marL="685800" indent="-228600" algn="l" defTabSz="457200" rtl="0" eaLnBrk="0" fontAlgn="base" hangingPunct="0">
              <a:spcBef>
                <a:spcPct val="20000"/>
              </a:spcBef>
              <a:spcAft>
                <a:spcPct val="0"/>
              </a:spcAft>
              <a:buClr>
                <a:schemeClr val="accent2">
                  <a:lumMod val="50000"/>
                </a:schemeClr>
              </a:buClr>
              <a:buSzPct val="110000"/>
              <a:buFont typeface="Arial" pitchFamily="34" charset="0"/>
              <a:buChar char="•"/>
              <a:defRPr sz="2200" kern="1200">
                <a:solidFill>
                  <a:schemeClr val="tx1">
                    <a:lumMod val="50000"/>
                    <a:lumOff val="50000"/>
                  </a:schemeClr>
                </a:solidFill>
                <a:latin typeface="+mn-lt"/>
                <a:ea typeface="ＭＳ Ｐゴシック" pitchFamily="-107" charset="-128"/>
                <a:cs typeface="ＭＳ Ｐゴシック" charset="0"/>
              </a:defRPr>
            </a:lvl3pPr>
            <a:lvl4pPr marL="511175" indent="860425" algn="l" defTabSz="457200" rtl="0" eaLnBrk="0" fontAlgn="base" hangingPunct="0">
              <a:spcBef>
                <a:spcPct val="20000"/>
              </a:spcBef>
              <a:spcAft>
                <a:spcPct val="0"/>
              </a:spcAft>
              <a:buClr>
                <a:srgbClr val="CC3333"/>
              </a:buClr>
              <a:buFont typeface="Arial" charset="0"/>
              <a:defRPr sz="2000" kern="1200">
                <a:solidFill>
                  <a:srgbClr val="767878"/>
                </a:solidFill>
                <a:latin typeface="+mn-lt"/>
                <a:ea typeface="ＭＳ Ｐゴシック" pitchFamily="-107" charset="-128"/>
                <a:cs typeface="ＭＳ Ｐゴシック" charset="0"/>
              </a:defRPr>
            </a:lvl4pPr>
            <a:lvl5pPr marL="747713" indent="-225425" algn="l" defTabSz="457200" rtl="0" eaLnBrk="0" fontAlgn="base" hangingPunct="0">
              <a:spcBef>
                <a:spcPct val="20000"/>
              </a:spcBef>
              <a:spcAft>
                <a:spcPct val="0"/>
              </a:spcAft>
              <a:buClr>
                <a:srgbClr val="00895F"/>
              </a:buClr>
              <a:buFont typeface="Lucida Grande CE" charset="0"/>
              <a:buChar char="&gt;"/>
              <a:defRPr sz="2000" kern="1200">
                <a:solidFill>
                  <a:schemeClr val="tx1"/>
                </a:solidFill>
                <a:latin typeface="+mn-lt"/>
                <a:ea typeface="ＭＳ Ｐゴシック" pitchFamily="-107"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r>
              <a:rPr lang="tr-TR" altLang="en-US" dirty="0" smtClean="0"/>
              <a:t>Temel Kavramlar</a:t>
            </a:r>
          </a:p>
          <a:p>
            <a:pPr eaLnBrk="1" hangingPunct="1"/>
            <a:r>
              <a:rPr lang="tr-TR" altLang="en-US" dirty="0" smtClean="0"/>
              <a:t>Stratejik Planlama Nedir? Ne Değildir?</a:t>
            </a:r>
          </a:p>
          <a:p>
            <a:pPr eaLnBrk="1" hangingPunct="1"/>
            <a:r>
              <a:rPr lang="tr-TR" altLang="en-US" dirty="0" smtClean="0"/>
              <a:t>Stratejik Planlama Çalışmalarının Yararları Nelerdir?</a:t>
            </a:r>
          </a:p>
          <a:p>
            <a:pPr eaLnBrk="1" hangingPunct="1"/>
            <a:r>
              <a:rPr lang="tr-TR" altLang="en-US" dirty="0" smtClean="0"/>
              <a:t>Önemli Not </a:t>
            </a:r>
          </a:p>
          <a:p>
            <a:pPr eaLnBrk="1" hangingPunct="1"/>
            <a:r>
              <a:rPr lang="tr-TR" altLang="en-US" dirty="0" smtClean="0"/>
              <a:t>Stratejik Planlama Süreci Safhaları Nelerdir? </a:t>
            </a:r>
          </a:p>
          <a:p>
            <a:pPr eaLnBrk="1" hangingPunct="1"/>
            <a:r>
              <a:rPr lang="tr-TR" altLang="en-US" dirty="0" smtClean="0"/>
              <a:t>Önemli Not</a:t>
            </a:r>
          </a:p>
          <a:p>
            <a:pPr eaLnBrk="1" hangingPunct="1"/>
            <a:endParaRPr lang="tr-TR" altLang="en-US" dirty="0" smtClean="0"/>
          </a:p>
          <a:p>
            <a:pPr eaLnBrk="1" hangingPunct="1"/>
            <a:endParaRPr lang="tr-TR" altLang="en-US" dirty="0" smtClean="0"/>
          </a:p>
          <a:p>
            <a:pPr eaLnBrk="1" hangingPunct="1"/>
            <a:endParaRPr lang="tr-TR" altLang="en-US" dirty="0" smtClean="0"/>
          </a:p>
        </p:txBody>
      </p:sp>
    </p:spTree>
    <p:extLst>
      <p:ext uri="{BB962C8B-B14F-4D97-AF65-F5344CB8AC3E}">
        <p14:creationId xmlns:p14="http://schemas.microsoft.com/office/powerpoint/2010/main" val="2101763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20</a:t>
            </a:fld>
            <a:endParaRPr lang="en-US" dirty="0"/>
          </a:p>
        </p:txBody>
      </p:sp>
      <p:sp>
        <p:nvSpPr>
          <p:cNvPr id="5" name="4 Oval Belirtme Çizgisi"/>
          <p:cNvSpPr/>
          <p:nvPr/>
        </p:nvSpPr>
        <p:spPr>
          <a:xfrm>
            <a:off x="328612" y="428627"/>
            <a:ext cx="6472238" cy="2543174"/>
          </a:xfrm>
          <a:prstGeom prst="wedgeEllipse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tr-TR" sz="2000" dirty="0" smtClean="0">
                <a:solidFill>
                  <a:schemeClr val="tx1"/>
                </a:solidFill>
                <a:latin typeface="Times New Roman" pitchFamily="18" charset="0"/>
                <a:cs typeface="Times New Roman" pitchFamily="18" charset="0"/>
              </a:rPr>
              <a:t>Vizyon gidilmek istenilen bir konumdur, misyon ise kuruluşun varoluş nedenidir. Vizyona misyondan hareket ederek belirli duygu ve değerler ışığında bir eylem planı ile ulaşılmaya çalışılır. </a:t>
            </a:r>
            <a:endParaRPr lang="tr-TR" sz="2000" dirty="0">
              <a:solidFill>
                <a:schemeClr val="tx1"/>
              </a:solidFill>
              <a:latin typeface="Times New Roman" pitchFamily="18" charset="0"/>
              <a:cs typeface="Times New Roman" pitchFamily="18" charset="0"/>
            </a:endParaRPr>
          </a:p>
        </p:txBody>
      </p:sp>
      <p:sp>
        <p:nvSpPr>
          <p:cNvPr id="6" name="5 Oval Belirtme Çizgisi"/>
          <p:cNvSpPr/>
          <p:nvPr/>
        </p:nvSpPr>
        <p:spPr>
          <a:xfrm flipH="1">
            <a:off x="2400299" y="3214688"/>
            <a:ext cx="6500813" cy="2771774"/>
          </a:xfrm>
          <a:prstGeom prst="wedgeEllipse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tr-TR" sz="2000" dirty="0" smtClean="0">
                <a:latin typeface="Times New Roman" pitchFamily="18" charset="0"/>
                <a:cs typeface="Times New Roman" pitchFamily="18" charset="0"/>
              </a:rPr>
              <a:t>Stratejik planlama sürecinde etkili bir vizyonun belirlenmesi, başta çalışanlar olmak üzere tüm paydaşlar için bir motivasyon aracıdır. İnanılmış, kabullenilmiş, heyecan veren bir vizyonun stratejik amaçların belirlenmesi ve onlara erişilmesi için önemi son derece büyüktür.</a:t>
            </a:r>
            <a:endParaRPr lang="tr-TR" sz="20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21</a:t>
            </a:fld>
            <a:endParaRPr lang="en-US" dirty="0"/>
          </a:p>
        </p:txBody>
      </p:sp>
      <p:sp>
        <p:nvSpPr>
          <p:cNvPr id="5" name="4 Metin kutusu"/>
          <p:cNvSpPr txBox="1"/>
          <p:nvPr/>
        </p:nvSpPr>
        <p:spPr>
          <a:xfrm>
            <a:off x="548640" y="381000"/>
            <a:ext cx="2682240" cy="523220"/>
          </a:xfrm>
          <a:prstGeom prst="rect">
            <a:avLst/>
          </a:prstGeom>
          <a:noFill/>
        </p:spPr>
        <p:txBody>
          <a:bodyPr wrap="square" rtlCol="0">
            <a:spAutoFit/>
          </a:bodyPr>
          <a:lstStyle/>
          <a:p>
            <a:r>
              <a:rPr lang="tr-TR" sz="2800" b="1" dirty="0" smtClean="0">
                <a:latin typeface="Times New Roman" pitchFamily="18" charset="0"/>
                <a:cs typeface="Times New Roman" pitchFamily="18" charset="0"/>
              </a:rPr>
              <a:t>Stratejik Analiz</a:t>
            </a:r>
            <a:endParaRPr lang="tr-TR" sz="2800" b="1" dirty="0">
              <a:latin typeface="Times New Roman" pitchFamily="18" charset="0"/>
              <a:cs typeface="Times New Roman" pitchFamily="18" charset="0"/>
            </a:endParaRPr>
          </a:p>
        </p:txBody>
      </p:sp>
      <p:sp>
        <p:nvSpPr>
          <p:cNvPr id="6" name="5 Dikdörtgen"/>
          <p:cNvSpPr/>
          <p:nvPr/>
        </p:nvSpPr>
        <p:spPr>
          <a:xfrm>
            <a:off x="487680" y="990600"/>
            <a:ext cx="8092440" cy="5539978"/>
          </a:xfrm>
          <a:prstGeom prst="rect">
            <a:avLst/>
          </a:prstGeom>
        </p:spPr>
        <p:txBody>
          <a:bodyPr wrap="square">
            <a:spAutoFit/>
          </a:bodyPr>
          <a:lstStyle/>
          <a:p>
            <a:pPr algn="just"/>
            <a:r>
              <a:rPr lang="tr-TR" sz="2400" dirty="0" smtClean="0">
                <a:latin typeface="Times New Roman" pitchFamily="18" charset="0"/>
                <a:cs typeface="Times New Roman" pitchFamily="18" charset="0"/>
              </a:rPr>
              <a:t>Analiz safhası, veri ve bilgi toplama, dış çevrenin incelenmesi ve fırsat ve tehditlerin belirlenmesi, kurum içi çevrenin incelenmesi ve kurumun güçlü ve zayıf yönlerinin belirlenmesi ve durum belirleme matrislerinin hazırlanması safhalarını kapsar.</a:t>
            </a:r>
          </a:p>
          <a:p>
            <a:pPr algn="just"/>
            <a:r>
              <a:rPr lang="tr-TR" sz="2400" dirty="0" smtClean="0">
                <a:latin typeface="Times New Roman" pitchFamily="18" charset="0"/>
                <a:cs typeface="Times New Roman" pitchFamily="18" charset="0"/>
              </a:rPr>
              <a:t>Stratejik planlama sürecinde analiz evresi </a:t>
            </a:r>
            <a:r>
              <a:rPr lang="tr-TR" sz="2400" dirty="0" err="1" smtClean="0">
                <a:latin typeface="Times New Roman" pitchFamily="18" charset="0"/>
                <a:cs typeface="Times New Roman" pitchFamily="18" charset="0"/>
              </a:rPr>
              <a:t>stratejistlerin</a:t>
            </a:r>
            <a:r>
              <a:rPr lang="tr-TR" sz="2400" dirty="0" smtClean="0">
                <a:latin typeface="Times New Roman" pitchFamily="18" charset="0"/>
                <a:cs typeface="Times New Roman" pitchFamily="18" charset="0"/>
              </a:rPr>
              <a:t> çalışmalarına ışık tutacak bilgiye erişilmesi ve gerekli bilgilerin toplanarak analiz edilmeye hazır hâle getirilmesiyle başlar. Bu aşamada bugün gelinen nokta, bilgi toplamaktan çok eldeki bilgilerden gerekli olanlarını ayırabilmek ve bu bilgileri kullanarak doğru analizleri yapabilmektir. Ne kadar bilginin yeteceği, gerekli bilgi miktarının ne olduğu konuları ise yine </a:t>
            </a:r>
            <a:r>
              <a:rPr lang="tr-TR" sz="2400" dirty="0" err="1" smtClean="0">
                <a:latin typeface="Times New Roman" pitchFamily="18" charset="0"/>
                <a:cs typeface="Times New Roman" pitchFamily="18" charset="0"/>
              </a:rPr>
              <a:t>stratejistlerin</a:t>
            </a:r>
            <a:r>
              <a:rPr lang="tr-TR" sz="2400" dirty="0" smtClean="0">
                <a:latin typeface="Times New Roman" pitchFamily="18" charset="0"/>
                <a:cs typeface="Times New Roman" pitchFamily="18" charset="0"/>
              </a:rPr>
              <a:t> analiz yapabilme yetenekleri ve deneyimleriyle orantılıdır. </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22</a:t>
            </a:fld>
            <a:endParaRPr lang="en-US" dirty="0"/>
          </a:p>
        </p:txBody>
      </p:sp>
      <p:sp>
        <p:nvSpPr>
          <p:cNvPr id="5" name="4 Metin kutusu"/>
          <p:cNvSpPr txBox="1"/>
          <p:nvPr/>
        </p:nvSpPr>
        <p:spPr>
          <a:xfrm>
            <a:off x="548640" y="487680"/>
            <a:ext cx="3855720" cy="523220"/>
          </a:xfrm>
          <a:prstGeom prst="rect">
            <a:avLst/>
          </a:prstGeom>
          <a:noFill/>
        </p:spPr>
        <p:txBody>
          <a:bodyPr wrap="square" rtlCol="0">
            <a:spAutoFit/>
          </a:bodyPr>
          <a:lstStyle/>
          <a:p>
            <a:r>
              <a:rPr lang="tr-TR" sz="2800" b="1" dirty="0" smtClean="0">
                <a:latin typeface="Times New Roman" pitchFamily="18" charset="0"/>
                <a:cs typeface="Times New Roman" pitchFamily="18" charset="0"/>
              </a:rPr>
              <a:t>Stratejik Yönlendirme</a:t>
            </a:r>
            <a:endParaRPr lang="tr-TR" sz="2800" b="1" dirty="0">
              <a:latin typeface="Times New Roman" pitchFamily="18" charset="0"/>
              <a:cs typeface="Times New Roman" pitchFamily="18" charset="0"/>
            </a:endParaRPr>
          </a:p>
        </p:txBody>
      </p:sp>
      <p:sp>
        <p:nvSpPr>
          <p:cNvPr id="1025" name="Rectangle 1"/>
          <p:cNvSpPr>
            <a:spLocks noChangeArrowheads="1"/>
          </p:cNvSpPr>
          <p:nvPr/>
        </p:nvSpPr>
        <p:spPr bwMode="auto">
          <a:xfrm>
            <a:off x="426720" y="1295400"/>
            <a:ext cx="818388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Durum belirleme matrisleri ile üniversite</a:t>
            </a:r>
            <a:r>
              <a:rPr kumimoji="0" lang="tr-TR"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için fırsat ve tehdit oluşturabilecek dış çevresel unsurların ve üniversite içi çevre analizi ile ortaya çıkartılacak güçlü ve zayıf yönlerin ışığı altında üniversite</a:t>
            </a:r>
            <a:r>
              <a:rPr kumimoji="0" lang="tr-TR"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gelecek için kendisine yeni bir yön çizecektir. Bu safha, stratejik yönlendirme safhası olarak tanımlanmaktadır. Yönlendirme safhasında üniversitenin var olan misyonu gözden geçirilecek, gerekirse yeniden yazılacaktır. Ayrıca üniversitenin</a:t>
            </a:r>
            <a:r>
              <a:rPr kumimoji="0" lang="tr-TR"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gelecekte olması arzu edilen resmi olarak tanımlanan vizyonu belirlenecektir. Misyon ve vizyondan sonra üniversite</a:t>
            </a:r>
            <a:r>
              <a:rPr kumimoji="0" lang="tr-TR"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varmak istediği amaçları, hedefleri belirleyecek ve bunlara nasıl varılabileceğini stratejiler/faaliyetler yolu ile ifade edecektir.</a:t>
            </a:r>
            <a:endParaRPr kumimoji="0" lang="tr-T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23</a:t>
            </a:fld>
            <a:endParaRPr lang="en-US" dirty="0"/>
          </a:p>
        </p:txBody>
      </p:sp>
      <p:sp>
        <p:nvSpPr>
          <p:cNvPr id="5" name="4 Metin kutusu"/>
          <p:cNvSpPr txBox="1"/>
          <p:nvPr/>
        </p:nvSpPr>
        <p:spPr>
          <a:xfrm>
            <a:off x="579120" y="975360"/>
            <a:ext cx="8290560" cy="523220"/>
          </a:xfrm>
          <a:prstGeom prst="rect">
            <a:avLst/>
          </a:prstGeom>
          <a:noFill/>
        </p:spPr>
        <p:txBody>
          <a:bodyPr wrap="square" rtlCol="0">
            <a:spAutoFit/>
          </a:bodyPr>
          <a:lstStyle/>
          <a:p>
            <a:r>
              <a:rPr lang="tr-TR" sz="2800" b="1" dirty="0" smtClean="0">
                <a:latin typeface="Times New Roman" pitchFamily="18" charset="0"/>
                <a:cs typeface="Times New Roman" pitchFamily="18" charset="0"/>
              </a:rPr>
              <a:t>Stratejiler/Faaliyetler ve Bütçe İlişkisinin Kurulması </a:t>
            </a:r>
            <a:endParaRPr lang="tr-TR" sz="2800" b="1" dirty="0">
              <a:latin typeface="Times New Roman" pitchFamily="18" charset="0"/>
              <a:cs typeface="Times New Roman" pitchFamily="18" charset="0"/>
            </a:endParaRPr>
          </a:p>
        </p:txBody>
      </p:sp>
      <p:sp>
        <p:nvSpPr>
          <p:cNvPr id="32769" name="Rectangle 1"/>
          <p:cNvSpPr>
            <a:spLocks noChangeArrowheads="1"/>
          </p:cNvSpPr>
          <p:nvPr/>
        </p:nvSpPr>
        <p:spPr bwMode="auto">
          <a:xfrm>
            <a:off x="944880" y="1645920"/>
            <a:ext cx="755904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Bu safhada amaçlara uygun plan/strateji/faaliyetlerin bütçe ile ilişkisinin kurulması gerekmektedir. Üniversitenin</a:t>
            </a:r>
            <a:r>
              <a:rPr kumimoji="0" lang="tr-TR"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kaynak ve maliyet yapıları ortaya konulacak ve faaliyetlerin maliyetleri ve harcamaların öncelikleri belirlenecektir. </a:t>
            </a:r>
            <a:endParaRPr kumimoji="0" lang="tr-T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2941320" y="3520440"/>
            <a:ext cx="2927340"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İzleme ve Kontrol</a:t>
            </a:r>
            <a:endParaRPr kumimoji="0" lang="tr-TR" sz="4400"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7 Dikdörtgen"/>
          <p:cNvSpPr/>
          <p:nvPr/>
        </p:nvSpPr>
        <p:spPr>
          <a:xfrm>
            <a:off x="716280" y="4157395"/>
            <a:ext cx="7772400" cy="830997"/>
          </a:xfrm>
          <a:prstGeom prst="rect">
            <a:avLst/>
          </a:prstGeom>
        </p:spPr>
        <p:txBody>
          <a:bodyPr wrap="square">
            <a:spAutoFit/>
          </a:bodyPr>
          <a:lstStyle/>
          <a:p>
            <a:pPr algn="just"/>
            <a:r>
              <a:rPr lang="tr-TR" sz="2400" dirty="0" smtClean="0">
                <a:latin typeface="Times New Roman" pitchFamily="18" charset="0"/>
                <a:cs typeface="Times New Roman" pitchFamily="18" charset="0"/>
              </a:rPr>
              <a:t>Kontrol, stratejik planlama sürecinin her aşamasında yer alması gereken bir safhadır. </a:t>
            </a:r>
            <a:endParaRPr lang="tr-TR" sz="24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24</a:t>
            </a:fld>
            <a:endParaRPr lang="en-US" dirty="0"/>
          </a:p>
        </p:txBody>
      </p:sp>
      <p:sp>
        <p:nvSpPr>
          <p:cNvPr id="5" name="4 Dikdörtgen"/>
          <p:cNvSpPr/>
          <p:nvPr/>
        </p:nvSpPr>
        <p:spPr>
          <a:xfrm>
            <a:off x="457200" y="762000"/>
            <a:ext cx="8092440" cy="4893647"/>
          </a:xfrm>
          <a:prstGeom prst="rect">
            <a:avLst/>
          </a:prstGeom>
        </p:spPr>
        <p:txBody>
          <a:bodyPr wrap="square">
            <a:spAutoFit/>
          </a:bodyPr>
          <a:lstStyle/>
          <a:p>
            <a:pPr algn="just"/>
            <a:r>
              <a:rPr lang="tr-TR" sz="2400" dirty="0" smtClean="0">
                <a:latin typeface="Times New Roman" pitchFamily="18" charset="0"/>
                <a:cs typeface="Times New Roman" pitchFamily="18" charset="0"/>
              </a:rPr>
              <a:t>Stratejik planlama süreci;</a:t>
            </a:r>
          </a:p>
          <a:p>
            <a:pPr algn="just"/>
            <a:endParaRPr lang="tr-TR" sz="2400" dirty="0" smtClean="0">
              <a:latin typeface="Times New Roman" pitchFamily="18" charset="0"/>
              <a:cs typeface="Times New Roman" pitchFamily="18" charset="0"/>
            </a:endParaRPr>
          </a:p>
          <a:p>
            <a:pPr lvl="0" algn="just"/>
            <a:r>
              <a:rPr lang="tr-TR" sz="2400" b="1" dirty="0" smtClean="0">
                <a:latin typeface="Times New Roman" pitchFamily="18" charset="0"/>
                <a:cs typeface="Times New Roman" pitchFamily="18" charset="0"/>
              </a:rPr>
              <a:t>Analiz (A): </a:t>
            </a:r>
            <a:r>
              <a:rPr lang="tr-TR" sz="2400" dirty="0" smtClean="0">
                <a:latin typeface="Times New Roman" pitchFamily="18" charset="0"/>
                <a:cs typeface="Times New Roman" pitchFamily="18" charset="0"/>
              </a:rPr>
              <a:t>İçinde bulunulan durumun ve çevresel koşulların analizi,</a:t>
            </a:r>
          </a:p>
          <a:p>
            <a:pPr lvl="0" algn="just"/>
            <a:r>
              <a:rPr lang="tr-TR" sz="2400" b="1" dirty="0" smtClean="0">
                <a:latin typeface="Times New Roman" pitchFamily="18" charset="0"/>
                <a:cs typeface="Times New Roman" pitchFamily="18" charset="0"/>
              </a:rPr>
              <a:t>Misyon, vizyon ve amaçlar (B): </a:t>
            </a:r>
            <a:r>
              <a:rPr lang="tr-TR" sz="2400" dirty="0" smtClean="0">
                <a:latin typeface="Times New Roman" pitchFamily="18" charset="0"/>
                <a:cs typeface="Times New Roman" pitchFamily="18" charset="0"/>
              </a:rPr>
              <a:t>Üniversitenin durum analizi sonucu yönlendirilmesi,</a:t>
            </a:r>
          </a:p>
          <a:p>
            <a:pPr lvl="0" algn="just"/>
            <a:r>
              <a:rPr lang="tr-TR" sz="2400" b="1" dirty="0" smtClean="0">
                <a:latin typeface="Times New Roman" pitchFamily="18" charset="0"/>
                <a:cs typeface="Times New Roman" pitchFamily="18" charset="0"/>
              </a:rPr>
              <a:t>Planlar/stratejiler/faaliyetler (C): </a:t>
            </a:r>
            <a:r>
              <a:rPr lang="tr-TR" sz="2400" dirty="0" smtClean="0">
                <a:latin typeface="Times New Roman" pitchFamily="18" charset="0"/>
                <a:cs typeface="Times New Roman" pitchFamily="18" charset="0"/>
              </a:rPr>
              <a:t>Yönlendirilen sonuçlara ulaşabilmek için yolların belirlenmesi, </a:t>
            </a:r>
          </a:p>
          <a:p>
            <a:pPr lvl="0" algn="just"/>
            <a:r>
              <a:rPr lang="tr-TR" sz="2400" b="1" dirty="0" smtClean="0">
                <a:latin typeface="Times New Roman" pitchFamily="18" charset="0"/>
                <a:cs typeface="Times New Roman" pitchFamily="18" charset="0"/>
              </a:rPr>
              <a:t>Bütçe ilişkilerinin kurulması (D): </a:t>
            </a:r>
            <a:r>
              <a:rPr lang="tr-TR" sz="2400" dirty="0" smtClean="0">
                <a:latin typeface="Times New Roman" pitchFamily="18" charset="0"/>
                <a:cs typeface="Times New Roman" pitchFamily="18" charset="0"/>
              </a:rPr>
              <a:t>Stratejilerin/faaliyetlerin kaynak ve maliyet bütçe çalışmalarının yapılması,</a:t>
            </a:r>
          </a:p>
          <a:p>
            <a:pPr lvl="0" algn="just"/>
            <a:r>
              <a:rPr lang="tr-TR" sz="2400" b="1" dirty="0" smtClean="0">
                <a:latin typeface="Times New Roman" pitchFamily="18" charset="0"/>
                <a:cs typeface="Times New Roman" pitchFamily="18" charset="0"/>
              </a:rPr>
              <a:t>İzleme ve kontrol safhası (E): </a:t>
            </a:r>
            <a:r>
              <a:rPr lang="tr-TR" sz="2400" dirty="0" smtClean="0">
                <a:latin typeface="Times New Roman" pitchFamily="18" charset="0"/>
                <a:cs typeface="Times New Roman" pitchFamily="18" charset="0"/>
              </a:rPr>
              <a:t>Uygulamalar sonucu faaliyetlerin ve sonuçların izlenmesi, değerlenmesi ve kontrol edilmesi safhalarından oluşmaktadır.</a:t>
            </a:r>
            <a:endParaRPr lang="tr-TR" sz="24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25</a:t>
            </a:fld>
            <a:endParaRPr lang="en-US" dirty="0"/>
          </a:p>
        </p:txBody>
      </p:sp>
      <p:sp>
        <p:nvSpPr>
          <p:cNvPr id="5" name="4 Dikdörtgen"/>
          <p:cNvSpPr/>
          <p:nvPr/>
        </p:nvSpPr>
        <p:spPr>
          <a:xfrm>
            <a:off x="585789" y="1028343"/>
            <a:ext cx="8129586" cy="4524315"/>
          </a:xfrm>
          <a:prstGeom prst="rect">
            <a:avLst/>
          </a:prstGeom>
        </p:spPr>
        <p:txBody>
          <a:bodyPr wrap="square">
            <a:spAutoFit/>
          </a:bodyPr>
          <a:lstStyle/>
          <a:p>
            <a:pPr algn="just"/>
            <a:r>
              <a:rPr lang="tr-TR" sz="2400" dirty="0" smtClean="0">
                <a:latin typeface="Times New Roman" pitchFamily="18" charset="0"/>
                <a:cs typeface="Times New Roman" pitchFamily="18" charset="0"/>
              </a:rPr>
              <a:t>Stratejik plan hazırlamak isteyen kurumlar genellikle analiz safhası (A safhası) ile ilgili çalışmaları yapıp revize edilmiş misyon, vizyon ve amaçlarını belirlemek (B safhası) arzusunu taşımaktadır. Bu nedenle kurumların büyük bir çoğunluğu analiz sonuçlarını sağladıktan sonra misyon, vizyon ve amaçların belirlenmesi ile ilgili çalışmaları yapmakta ancak stratejilerin belirlenmesi (C safhası) ve bütçe ilişkilerinin kurulması (D safhası) ve izleme ve değerleme (E safhası) çalışmalarını devam ettirmemektedirler. </a:t>
            </a:r>
            <a:r>
              <a:rPr lang="tr-TR" sz="2400" b="1" dirty="0" smtClean="0">
                <a:latin typeface="Times New Roman" pitchFamily="18" charset="0"/>
                <a:cs typeface="Times New Roman" pitchFamily="18" charset="0"/>
              </a:rPr>
              <a:t>Dinleyicilere stratejik planlamanın sadece analiz ve yönlendirmeden ibaret olmadığını, seçilecek stratejilerin/faaliyetlerin de stratejik planlama kapsamı içinde yer aldığını tekrar hatırlatmak isterim.</a:t>
            </a:r>
            <a:endParaRPr lang="tr-TR" sz="2400" b="1" dirty="0">
              <a:latin typeface="Times New Roman" pitchFamily="18" charset="0"/>
              <a:cs typeface="Times New Roman" pitchFamily="18" charset="0"/>
            </a:endParaRPr>
          </a:p>
        </p:txBody>
      </p:sp>
      <p:sp>
        <p:nvSpPr>
          <p:cNvPr id="6" name="5 Metin kutusu"/>
          <p:cNvSpPr txBox="1"/>
          <p:nvPr/>
        </p:nvSpPr>
        <p:spPr>
          <a:xfrm>
            <a:off x="642938" y="514350"/>
            <a:ext cx="3443287" cy="461665"/>
          </a:xfrm>
          <a:prstGeom prst="rect">
            <a:avLst/>
          </a:prstGeom>
          <a:noFill/>
        </p:spPr>
        <p:txBody>
          <a:bodyPr wrap="square" rtlCol="0">
            <a:spAutoFit/>
          </a:bodyPr>
          <a:lstStyle/>
          <a:p>
            <a:r>
              <a:rPr lang="tr-TR" sz="2400" dirty="0" smtClean="0">
                <a:solidFill>
                  <a:srgbClr val="FF0000"/>
                </a:solidFill>
                <a:latin typeface="Times New Roman" pitchFamily="18" charset="0"/>
                <a:cs typeface="Times New Roman" pitchFamily="18" charset="0"/>
              </a:rPr>
              <a:t>Önemli Not </a:t>
            </a:r>
            <a:endParaRPr lang="tr-TR" sz="2400" dirty="0">
              <a:solidFill>
                <a:srgbClr val="FF0000"/>
              </a:solidFill>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26</a:t>
            </a:fld>
            <a:endParaRPr lang="en-US" dirty="0"/>
          </a:p>
        </p:txBody>
      </p:sp>
      <p:sp>
        <p:nvSpPr>
          <p:cNvPr id="5" name="4 Dikdörtgen"/>
          <p:cNvSpPr/>
          <p:nvPr/>
        </p:nvSpPr>
        <p:spPr>
          <a:xfrm>
            <a:off x="742951" y="1700213"/>
            <a:ext cx="7672388" cy="2308324"/>
          </a:xfrm>
          <a:prstGeom prst="rect">
            <a:avLst/>
          </a:prstGeom>
        </p:spPr>
        <p:txBody>
          <a:bodyPr wrap="square">
            <a:spAutoFit/>
          </a:bodyPr>
          <a:lstStyle/>
          <a:p>
            <a:pPr algn="just"/>
            <a:r>
              <a:rPr lang="tr-TR" sz="2400" dirty="0" smtClean="0">
                <a:solidFill>
                  <a:srgbClr val="FF0000"/>
                </a:solidFill>
                <a:latin typeface="Times New Roman" pitchFamily="18" charset="0"/>
                <a:cs typeface="Times New Roman" pitchFamily="18" charset="0"/>
              </a:rPr>
              <a:t>Stratejik planlama devamlı bir süreçtir. Bu konuda kurumlar stratejik çalışmalarına büyük bir heves ve arzu ile başlamakta, ancak zaman içinde genellikle başlangıçtaki heves ve arzu azalmaktadır. Bu konuda üst yönetimin tutum ve ilgisinin sürecin devamlılığında önemli bir rol oynadığı şüphesizdir.</a:t>
            </a:r>
            <a:endParaRPr lang="tr-TR" sz="2400" dirty="0">
              <a:solidFill>
                <a:srgbClr val="FF0000"/>
              </a:solidFill>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4"/>
          </p:nvPr>
        </p:nvSpPr>
        <p:spPr/>
        <p:txBody>
          <a:bodyPr/>
          <a:lstStyle/>
          <a:p>
            <a:endParaRPr lang="tr-TR"/>
          </a:p>
          <a:p>
            <a:endParaRPr lang="tr-TR"/>
          </a:p>
          <a:p>
            <a:fld id="{9257DAD1-48AB-8A4C-A054-135C0212BAAD}" type="slidenum">
              <a:rPr lang="en-US" smtClean="0"/>
              <a:pPr/>
              <a:t>27</a:t>
            </a:fld>
            <a:endParaRPr lang="en-US" dirty="0"/>
          </a:p>
        </p:txBody>
      </p:sp>
      <p:sp>
        <p:nvSpPr>
          <p:cNvPr id="8" name="Altbilgi Yer Tutucusu 2"/>
          <p:cNvSpPr>
            <a:spLocks noGrp="1"/>
          </p:cNvSpPr>
          <p:nvPr>
            <p:ph type="ftr" sz="quarter" idx="3"/>
          </p:nvPr>
        </p:nvSpPr>
        <p:spPr>
          <a:xfrm>
            <a:off x="3124200" y="6477996"/>
            <a:ext cx="2895600" cy="365125"/>
          </a:xfrm>
        </p:spPr>
        <p:txBody>
          <a:bodyPr/>
          <a:lstStyle/>
          <a:p>
            <a:endParaRPr lang="en-US" dirty="0">
              <a:solidFill>
                <a:schemeClr val="tx1"/>
              </a:solidFill>
            </a:endParaRPr>
          </a:p>
        </p:txBody>
      </p:sp>
      <p:sp>
        <p:nvSpPr>
          <p:cNvPr id="9" name="Veri Yer Tutucusu 6"/>
          <p:cNvSpPr>
            <a:spLocks noGrp="1"/>
          </p:cNvSpPr>
          <p:nvPr>
            <p:ph type="dt" sz="half" idx="2"/>
          </p:nvPr>
        </p:nvSpPr>
        <p:spPr>
          <a:xfrm>
            <a:off x="457200" y="6480952"/>
            <a:ext cx="2133600" cy="365125"/>
          </a:xfrm>
        </p:spPr>
        <p:txBody>
          <a:bodyPr/>
          <a:lstStyle/>
          <a:p>
            <a:fld id="{CC689D19-990D-414B-8913-25571005EEF4}" type="datetime1">
              <a:rPr lang="tr-TR" smtClean="0"/>
              <a:pPr/>
              <a:t>21.06.2018</a:t>
            </a:fld>
            <a:endParaRPr lang="en-US" dirty="0"/>
          </a:p>
        </p:txBody>
      </p:sp>
      <p:pic>
        <p:nvPicPr>
          <p:cNvPr id="10" name="Picture 9">
            <a:extLst>
              <a:ext uri="{FF2B5EF4-FFF2-40B4-BE49-F238E27FC236}">
                <a16:creationId xmlns="" xmlns:a16="http://schemas.microsoft.com/office/drawing/2014/main" id="{F7FAACE6-8027-4CCC-973F-E1CCE867CB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62" y="2"/>
            <a:ext cx="9315154" cy="7038473"/>
          </a:xfrm>
          <a:prstGeom prst="rect">
            <a:avLst/>
          </a:prstGeom>
        </p:spPr>
      </p:pic>
      <p:sp>
        <p:nvSpPr>
          <p:cNvPr id="7" name="TextBox 6">
            <a:extLst>
              <a:ext uri="{FF2B5EF4-FFF2-40B4-BE49-F238E27FC236}">
                <a16:creationId xmlns="" xmlns:a16="http://schemas.microsoft.com/office/drawing/2014/main" id="{278383C8-37B7-44F7-8B96-33918AD2C9DB}"/>
              </a:ext>
            </a:extLst>
          </p:cNvPr>
          <p:cNvSpPr txBox="1"/>
          <p:nvPr/>
        </p:nvSpPr>
        <p:spPr>
          <a:xfrm>
            <a:off x="2396523" y="5883206"/>
            <a:ext cx="4738116" cy="584775"/>
          </a:xfrm>
          <a:prstGeom prst="rect">
            <a:avLst/>
          </a:prstGeom>
          <a:noFill/>
        </p:spPr>
        <p:txBody>
          <a:bodyPr wrap="square" rtlCol="0">
            <a:spAutoFit/>
          </a:bodyPr>
          <a:lstStyle/>
          <a:p>
            <a:r>
              <a:rPr lang="tr-TR" sz="3200" dirty="0"/>
              <a:t>Dinlediğiniz için teşekkürler</a:t>
            </a:r>
            <a:endParaRPr lang="en-GB" sz="3200" dirty="0"/>
          </a:p>
        </p:txBody>
      </p:sp>
    </p:spTree>
    <p:extLst>
      <p:ext uri="{BB962C8B-B14F-4D97-AF65-F5344CB8AC3E}">
        <p14:creationId xmlns:p14="http://schemas.microsoft.com/office/powerpoint/2010/main" val="2997906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28</a:t>
            </a:fld>
            <a:endParaRPr lang="en-US" dirty="0"/>
          </a:p>
        </p:txBody>
      </p:sp>
      <p:sp>
        <p:nvSpPr>
          <p:cNvPr id="5" name="4 Dikdörtgen"/>
          <p:cNvSpPr/>
          <p:nvPr/>
        </p:nvSpPr>
        <p:spPr>
          <a:xfrm>
            <a:off x="271462" y="305485"/>
            <a:ext cx="7958138" cy="830997"/>
          </a:xfrm>
          <a:prstGeom prst="rect">
            <a:avLst/>
          </a:prstGeom>
        </p:spPr>
        <p:txBody>
          <a:bodyPr wrap="square">
            <a:spAutoFit/>
          </a:bodyPr>
          <a:lstStyle/>
          <a:p>
            <a:r>
              <a:rPr lang="tr-TR" sz="2400" b="1" dirty="0" smtClean="0">
                <a:latin typeface="Times New Roman" pitchFamily="18" charset="0"/>
                <a:cs typeface="Times New Roman" pitchFamily="18" charset="0"/>
              </a:rPr>
              <a:t>Ek. 1 Stratejik planlama safhaları ve detayları sistematik bir şekilde açıklanmaktadır;</a:t>
            </a:r>
            <a:endParaRPr lang="tr-TR" sz="2400" b="1" dirty="0">
              <a:latin typeface="Times New Roman" pitchFamily="18" charset="0"/>
              <a:cs typeface="Times New Roman" pitchFamily="18" charset="0"/>
            </a:endParaRPr>
          </a:p>
        </p:txBody>
      </p:sp>
      <p:sp>
        <p:nvSpPr>
          <p:cNvPr id="2049" name="Rectangle 1"/>
          <p:cNvSpPr>
            <a:spLocks noChangeArrowheads="1"/>
          </p:cNvSpPr>
          <p:nvPr/>
        </p:nvSpPr>
        <p:spPr bwMode="auto">
          <a:xfrm>
            <a:off x="271462" y="1343025"/>
            <a:ext cx="8642555"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1" fontAlgn="base" latinLnBrk="0" hangingPunct="1">
              <a:lnSpc>
                <a:spcPct val="100000"/>
              </a:lnSpc>
              <a:spcBef>
                <a:spcPct val="0"/>
              </a:spcBef>
              <a:spcAft>
                <a:spcPct val="0"/>
              </a:spcAft>
              <a:buClrTx/>
              <a:buSzTx/>
              <a:buFontTx/>
              <a:buAutoNum type="alphaUcPeriod"/>
              <a:tabLst>
                <a:tab pos="333375" algn="l"/>
              </a:tabLst>
            </a:pPr>
            <a:r>
              <a:rPr kumimoji="0" lang="tr-TR" sz="2400" b="1"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Analiz safhası (Ne durumdayız? Neredeyiz?)</a:t>
            </a:r>
          </a:p>
          <a:p>
            <a:pPr marL="457200" marR="0" lvl="0" indent="-457200" algn="just" defTabSz="914400" rtl="0" eaLnBrk="1" fontAlgn="base" latinLnBrk="0" hangingPunct="1">
              <a:lnSpc>
                <a:spcPct val="100000"/>
              </a:lnSpc>
              <a:spcBef>
                <a:spcPct val="0"/>
              </a:spcBef>
              <a:spcAft>
                <a:spcPct val="0"/>
              </a:spcAft>
              <a:buClrTx/>
              <a:buSzTx/>
              <a:buFontTx/>
              <a:buAutoNum type="alphaUcPeriod"/>
              <a:tabLst>
                <a:tab pos="333375" algn="l"/>
              </a:tabLst>
            </a:pPr>
            <a:endParaRPr lang="tr-TR" sz="2400" b="1" dirty="0" smtClean="0">
              <a:latin typeface="Times New Roman" pitchFamily="18" charset="0"/>
              <a:ea typeface="Arial Unicode MS" pitchFamily="34"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333375" algn="l"/>
              </a:tabLst>
            </a:pPr>
            <a:r>
              <a:rPr kumimoji="0" lang="tr-TR" sz="2400" b="1" i="0" u="none" strike="noStrike" cap="none" normalizeH="0" baseline="0" dirty="0" smtClean="0">
                <a:ln>
                  <a:noFill/>
                </a:ln>
                <a:solidFill>
                  <a:schemeClr val="tx1"/>
                </a:solidFill>
                <a:effectLst/>
                <a:latin typeface="Times New Roman" pitchFamily="18" charset="0"/>
                <a:cs typeface="Times New Roman" pitchFamily="18" charset="0"/>
              </a:rPr>
              <a:t>a. Kurumu tanıma safhası:</a:t>
            </a:r>
          </a:p>
          <a:p>
            <a:pPr marL="0" marR="0" lvl="0" indent="0" algn="just" defTabSz="914400" rtl="0" eaLnBrk="0" fontAlgn="base" latinLnBrk="0" hangingPunct="0">
              <a:lnSpc>
                <a:spcPct val="100000"/>
              </a:lnSpc>
              <a:spcBef>
                <a:spcPct val="0"/>
              </a:spcBef>
              <a:spcAft>
                <a:spcPct val="0"/>
              </a:spcAft>
              <a:buClrTx/>
              <a:buSzTx/>
              <a:tabLst>
                <a:tab pos="333375" algn="l"/>
              </a:tabLst>
            </a:pPr>
            <a:r>
              <a:rPr kumimoji="0" lang="tr-TR" sz="2400" b="0" i="0" u="none" strike="noStrike" cap="none" normalizeH="0" baseline="0" dirty="0" smtClean="0">
                <a:ln>
                  <a:noFill/>
                </a:ln>
                <a:solidFill>
                  <a:schemeClr val="tx1"/>
                </a:solidFill>
                <a:effectLst/>
                <a:latin typeface="Times New Roman" pitchFamily="18" charset="0"/>
                <a:cs typeface="Times New Roman" pitchFamily="18" charset="0"/>
              </a:rPr>
              <a:t>Kurumun mevcut misyon ve vizyonunu, amaçlarını ve hedeflerini, ayrıca o an organize ettiği faaliyetlerin ve yönettiği, planladığı projelerin tamamının gözden geçirilmesi yoluyla kurumu tanıma.</a:t>
            </a:r>
          </a:p>
          <a:p>
            <a:pPr marL="0" marR="0" lvl="0" indent="0" algn="just" defTabSz="914400" rtl="0" eaLnBrk="0" fontAlgn="base" latinLnBrk="0" hangingPunct="0">
              <a:lnSpc>
                <a:spcPct val="100000"/>
              </a:lnSpc>
              <a:spcBef>
                <a:spcPct val="0"/>
              </a:spcBef>
              <a:spcAft>
                <a:spcPct val="0"/>
              </a:spcAft>
              <a:buClrTx/>
              <a:buSzTx/>
              <a:tabLst>
                <a:tab pos="333375" algn="l"/>
              </a:tabLst>
            </a:pPr>
            <a:endParaRPr kumimoji="0" lang="tr-T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333375" algn="l"/>
              </a:tabLst>
            </a:pPr>
            <a:r>
              <a:rPr kumimoji="0" lang="tr-TR" sz="2400" b="1" i="0" u="none" strike="noStrike" cap="none" normalizeH="0" baseline="0" dirty="0" smtClean="0">
                <a:ln>
                  <a:noFill/>
                </a:ln>
                <a:solidFill>
                  <a:schemeClr val="tx1"/>
                </a:solidFill>
                <a:effectLst/>
                <a:latin typeface="Times New Roman" pitchFamily="18" charset="0"/>
                <a:cs typeface="Times New Roman" pitchFamily="18" charset="0"/>
              </a:rPr>
              <a:t>b.</a:t>
            </a:r>
            <a:r>
              <a:rPr kumimoji="0" lang="tr-TR" sz="2400" b="1" i="0" u="none" strike="noStrike" cap="none" normalizeH="0" dirty="0" smtClean="0">
                <a:ln>
                  <a:noFill/>
                </a:ln>
                <a:solidFill>
                  <a:schemeClr val="tx1"/>
                </a:solidFill>
                <a:effectLst/>
                <a:latin typeface="Times New Roman" pitchFamily="18" charset="0"/>
                <a:cs typeface="Times New Roman" pitchFamily="18" charset="0"/>
              </a:rPr>
              <a:t> </a:t>
            </a:r>
            <a:r>
              <a:rPr kumimoji="0" lang="tr-TR" sz="2400" b="1" i="0" u="none" strike="noStrike" cap="none" normalizeH="0" baseline="0" dirty="0" smtClean="0">
                <a:ln>
                  <a:noFill/>
                </a:ln>
                <a:solidFill>
                  <a:schemeClr val="tx1"/>
                </a:solidFill>
                <a:effectLst/>
                <a:latin typeface="Times New Roman" pitchFamily="18" charset="0"/>
                <a:cs typeface="Times New Roman" pitchFamily="18" charset="0"/>
              </a:rPr>
              <a:t>Veri ve bilgi toplama safhası:</a:t>
            </a:r>
          </a:p>
          <a:p>
            <a:pPr marL="0" marR="0" lvl="0" indent="0" algn="just" defTabSz="914400" rtl="0" eaLnBrk="0" fontAlgn="base" latinLnBrk="0" hangingPunct="0">
              <a:lnSpc>
                <a:spcPct val="100000"/>
              </a:lnSpc>
              <a:spcBef>
                <a:spcPct val="0"/>
              </a:spcBef>
              <a:spcAft>
                <a:spcPct val="0"/>
              </a:spcAft>
              <a:buClrTx/>
              <a:buSzTx/>
              <a:tabLst>
                <a:tab pos="333375" algn="l"/>
              </a:tabLst>
            </a:pPr>
            <a:r>
              <a:rPr kumimoji="0" lang="tr-TR" sz="2400" b="0" i="0" u="none" strike="noStrike" cap="none" normalizeH="0" baseline="0" dirty="0" smtClean="0">
                <a:ln>
                  <a:noFill/>
                </a:ln>
                <a:solidFill>
                  <a:schemeClr val="tx1"/>
                </a:solidFill>
                <a:effectLst/>
                <a:latin typeface="Times New Roman" pitchFamily="18" charset="0"/>
                <a:cs typeface="Times New Roman" pitchFamily="18" charset="0"/>
              </a:rPr>
              <a:t>Kurum dışı ve içinde bulunan çeşitli paydaşların/ilgililerin beklentileri ve çevresel değişimlerle ilgili düzenli veri ve bilgi toplama sistemlerin geliştirilmesi, düzenli bilgi bankası oluşturulması ve bu bilgilerin işlenmesi.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29</a:t>
            </a:fld>
            <a:endParaRPr lang="en-US" dirty="0"/>
          </a:p>
        </p:txBody>
      </p:sp>
      <p:sp>
        <p:nvSpPr>
          <p:cNvPr id="5" name="4 Dikdörtgen"/>
          <p:cNvSpPr/>
          <p:nvPr/>
        </p:nvSpPr>
        <p:spPr>
          <a:xfrm>
            <a:off x="571499" y="614363"/>
            <a:ext cx="7072313" cy="4893647"/>
          </a:xfrm>
          <a:prstGeom prst="rect">
            <a:avLst/>
          </a:prstGeom>
        </p:spPr>
        <p:txBody>
          <a:bodyPr wrap="square">
            <a:spAutoFit/>
          </a:bodyPr>
          <a:lstStyle/>
          <a:p>
            <a:pPr lvl="0" algn="just"/>
            <a:r>
              <a:rPr lang="tr-TR" sz="2400" b="1" dirty="0" smtClean="0">
                <a:latin typeface="Times New Roman" pitchFamily="18" charset="0"/>
                <a:cs typeface="Times New Roman" pitchFamily="18" charset="0"/>
              </a:rPr>
              <a:t>c. Dış genel çevre analizi (uzak çevre analizi):</a:t>
            </a:r>
          </a:p>
          <a:p>
            <a:pPr lvl="0" algn="just">
              <a:buFont typeface="Arial" pitchFamily="34" charset="0"/>
              <a:buChar char="•"/>
            </a:pPr>
            <a:r>
              <a:rPr lang="tr-TR" sz="2400" dirty="0" smtClean="0">
                <a:latin typeface="Times New Roman" pitchFamily="18" charset="0"/>
                <a:cs typeface="Times New Roman" pitchFamily="18" charset="0"/>
              </a:rPr>
              <a:t>Politik çevre ve unsurları analizi</a:t>
            </a:r>
          </a:p>
          <a:p>
            <a:pPr lvl="0" algn="just">
              <a:buFont typeface="Arial" pitchFamily="34" charset="0"/>
              <a:buChar char="•"/>
            </a:pPr>
            <a:r>
              <a:rPr lang="tr-TR" sz="2400" dirty="0" smtClean="0">
                <a:latin typeface="Times New Roman" pitchFamily="18" charset="0"/>
                <a:cs typeface="Times New Roman" pitchFamily="18" charset="0"/>
              </a:rPr>
              <a:t>Yasal çevre ve unsurları analizi</a:t>
            </a:r>
          </a:p>
          <a:p>
            <a:pPr lvl="0" algn="just">
              <a:buFont typeface="Arial" pitchFamily="34" charset="0"/>
              <a:buChar char="•"/>
            </a:pPr>
            <a:r>
              <a:rPr lang="tr-TR" sz="2400" dirty="0" smtClean="0">
                <a:latin typeface="Times New Roman" pitchFamily="18" charset="0"/>
                <a:cs typeface="Times New Roman" pitchFamily="18" charset="0"/>
              </a:rPr>
              <a:t>Ekonomik çevre ve unsurları analizi</a:t>
            </a:r>
          </a:p>
          <a:p>
            <a:pPr lvl="0" algn="just">
              <a:buFont typeface="Arial" pitchFamily="34" charset="0"/>
              <a:buChar char="•"/>
            </a:pPr>
            <a:r>
              <a:rPr lang="tr-TR" sz="2400" dirty="0" smtClean="0">
                <a:latin typeface="Times New Roman" pitchFamily="18" charset="0"/>
                <a:cs typeface="Times New Roman" pitchFamily="18" charset="0"/>
              </a:rPr>
              <a:t>Teknolojik çevre ve unsurları analizi</a:t>
            </a:r>
          </a:p>
          <a:p>
            <a:pPr lvl="0" algn="just">
              <a:buFont typeface="Arial" pitchFamily="34" charset="0"/>
              <a:buChar char="•"/>
            </a:pPr>
            <a:r>
              <a:rPr lang="tr-TR" sz="2400" dirty="0" smtClean="0">
                <a:latin typeface="Times New Roman" pitchFamily="18" charset="0"/>
                <a:cs typeface="Times New Roman" pitchFamily="18" charset="0"/>
              </a:rPr>
              <a:t>Sosyokültürel çevre ve unsurları analizi</a:t>
            </a:r>
          </a:p>
          <a:p>
            <a:pPr lvl="0" algn="just">
              <a:buFont typeface="Arial" pitchFamily="34" charset="0"/>
              <a:buChar char="•"/>
            </a:pPr>
            <a:r>
              <a:rPr lang="tr-TR" sz="2400" dirty="0" smtClean="0">
                <a:latin typeface="Times New Roman" pitchFamily="18" charset="0"/>
                <a:cs typeface="Times New Roman" pitchFamily="18" charset="0"/>
              </a:rPr>
              <a:t>Demografik çevre ve unsurları analizi</a:t>
            </a:r>
          </a:p>
          <a:p>
            <a:pPr lvl="0" algn="just">
              <a:buFont typeface="Arial" pitchFamily="34" charset="0"/>
              <a:buChar char="•"/>
            </a:pPr>
            <a:r>
              <a:rPr lang="tr-TR" sz="2400" dirty="0" smtClean="0">
                <a:latin typeface="Times New Roman" pitchFamily="18" charset="0"/>
                <a:cs typeface="Times New Roman" pitchFamily="18" charset="0"/>
              </a:rPr>
              <a:t>Uluslararası çevre ve unsurları analizi</a:t>
            </a:r>
          </a:p>
          <a:p>
            <a:pPr lvl="0" algn="just">
              <a:buFont typeface="Arial" pitchFamily="34" charset="0"/>
              <a:buChar char="•"/>
            </a:pPr>
            <a:endParaRPr lang="tr-TR" sz="2400" dirty="0" smtClean="0">
              <a:latin typeface="Times New Roman" pitchFamily="18" charset="0"/>
              <a:cs typeface="Times New Roman" pitchFamily="18" charset="0"/>
            </a:endParaRPr>
          </a:p>
          <a:p>
            <a:pPr lvl="0" algn="just"/>
            <a:r>
              <a:rPr lang="tr-TR" sz="2400" b="1" dirty="0" smtClean="0">
                <a:latin typeface="Times New Roman" pitchFamily="18" charset="0"/>
                <a:cs typeface="Times New Roman" pitchFamily="18" charset="0"/>
              </a:rPr>
              <a:t>d. Dış </a:t>
            </a:r>
            <a:r>
              <a:rPr lang="tr-TR" sz="2400" b="1" dirty="0" err="1" smtClean="0">
                <a:latin typeface="Times New Roman" pitchFamily="18" charset="0"/>
                <a:cs typeface="Times New Roman" pitchFamily="18" charset="0"/>
              </a:rPr>
              <a:t>sektörel</a:t>
            </a:r>
            <a:r>
              <a:rPr lang="tr-TR" sz="2400" b="1" dirty="0" smtClean="0">
                <a:latin typeface="Times New Roman" pitchFamily="18" charset="0"/>
                <a:cs typeface="Times New Roman" pitchFamily="18" charset="0"/>
              </a:rPr>
              <a:t> çevre analizi (yakın çevre):</a:t>
            </a:r>
          </a:p>
          <a:p>
            <a:pPr lvl="0" algn="just">
              <a:buFont typeface="Arial" pitchFamily="34" charset="0"/>
              <a:buChar char="•"/>
            </a:pPr>
            <a:r>
              <a:rPr lang="tr-TR" sz="2400" dirty="0" smtClean="0">
                <a:latin typeface="Times New Roman" pitchFamily="18" charset="0"/>
                <a:cs typeface="Times New Roman" pitchFamily="18" charset="0"/>
              </a:rPr>
              <a:t>Pazarın analizi</a:t>
            </a:r>
          </a:p>
          <a:p>
            <a:pPr lvl="0" algn="just">
              <a:buFont typeface="Arial" pitchFamily="34" charset="0"/>
              <a:buChar char="•"/>
            </a:pPr>
            <a:r>
              <a:rPr lang="tr-TR" sz="2400" dirty="0" smtClean="0">
                <a:latin typeface="Times New Roman" pitchFamily="18" charset="0"/>
                <a:cs typeface="Times New Roman" pitchFamily="18" charset="0"/>
              </a:rPr>
              <a:t>Rekabet analizi</a:t>
            </a:r>
          </a:p>
          <a:p>
            <a:pPr lvl="0" algn="just">
              <a:buFont typeface="Arial" pitchFamily="34" charset="0"/>
              <a:buChar char="•"/>
            </a:pPr>
            <a:r>
              <a:rPr lang="tr-TR" sz="2400" dirty="0" smtClean="0">
                <a:latin typeface="Times New Roman" pitchFamily="18" charset="0"/>
                <a:cs typeface="Times New Roman" pitchFamily="18" charset="0"/>
              </a:rPr>
              <a:t>Esas rakip analizi</a:t>
            </a:r>
            <a:endParaRPr lang="tr-TR"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3</a:t>
            </a:fld>
            <a:endParaRPr lang="en-US" dirty="0"/>
          </a:p>
        </p:txBody>
      </p:sp>
      <p:sp>
        <p:nvSpPr>
          <p:cNvPr id="6" name="5 Oval Belirtme Çizgisi"/>
          <p:cNvSpPr/>
          <p:nvPr/>
        </p:nvSpPr>
        <p:spPr>
          <a:xfrm>
            <a:off x="0" y="4529137"/>
            <a:ext cx="3800475" cy="1514475"/>
          </a:xfrm>
          <a:prstGeom prst="wedgeEllipse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tr-TR" b="1" dirty="0" smtClean="0">
                <a:solidFill>
                  <a:schemeClr val="tx1"/>
                </a:solidFill>
                <a:latin typeface="Times New Roman" pitchFamily="18" charset="0"/>
                <a:cs typeface="Times New Roman" pitchFamily="18" charset="0"/>
              </a:rPr>
              <a:t>“Ordu Üniversitesi’nin 2020-2024 Stratejik Planının hazırlanması gerekiyor.”</a:t>
            </a:r>
            <a:endParaRPr lang="tr-TR" b="1" dirty="0">
              <a:solidFill>
                <a:schemeClr val="tx1"/>
              </a:solidFill>
              <a:latin typeface="Times New Roman" pitchFamily="18" charset="0"/>
              <a:cs typeface="Times New Roman" pitchFamily="18" charset="0"/>
            </a:endParaRPr>
          </a:p>
        </p:txBody>
      </p:sp>
      <p:sp>
        <p:nvSpPr>
          <p:cNvPr id="7" name="6 Oval Belirtme Çizgisi"/>
          <p:cNvSpPr/>
          <p:nvPr/>
        </p:nvSpPr>
        <p:spPr>
          <a:xfrm>
            <a:off x="4281486" y="2014539"/>
            <a:ext cx="4291014" cy="2471736"/>
          </a:xfrm>
          <a:prstGeom prst="wedgeEllipse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tr-TR" b="1" dirty="0" smtClean="0">
                <a:solidFill>
                  <a:schemeClr val="tx1"/>
                </a:solidFill>
                <a:latin typeface="Times New Roman" pitchFamily="18" charset="0"/>
                <a:cs typeface="Times New Roman" pitchFamily="18" charset="0"/>
              </a:rPr>
              <a:t>Strateji: Rakiplerin faaliyetlerini de inceleyerek, amaçlara varmak için belirlenmiş, nihai sonuç odaklı, uzun dönemli, dinamik kararlar topluluğudur.   </a:t>
            </a:r>
            <a:endParaRPr lang="tr-TR" b="1" dirty="0">
              <a:solidFill>
                <a:schemeClr val="tx1"/>
              </a:solidFill>
              <a:latin typeface="Times New Roman" pitchFamily="18" charset="0"/>
              <a:cs typeface="Times New Roman" pitchFamily="18" charset="0"/>
            </a:endParaRPr>
          </a:p>
        </p:txBody>
      </p:sp>
      <p:sp>
        <p:nvSpPr>
          <p:cNvPr id="8" name="7 Oval Belirtme Çizgisi"/>
          <p:cNvSpPr/>
          <p:nvPr/>
        </p:nvSpPr>
        <p:spPr>
          <a:xfrm>
            <a:off x="390526" y="2266951"/>
            <a:ext cx="3609974" cy="2005012"/>
          </a:xfrm>
          <a:prstGeom prst="wedgeEllipse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tr-TR" b="1" dirty="0" smtClean="0">
                <a:solidFill>
                  <a:schemeClr val="tx1"/>
                </a:solidFill>
                <a:latin typeface="Times New Roman" pitchFamily="18" charset="0"/>
                <a:cs typeface="Times New Roman" pitchFamily="18" charset="0"/>
              </a:rPr>
              <a:t>Planlama: Amaçların </a:t>
            </a:r>
            <a:r>
              <a:rPr lang="tr-TR" b="1" dirty="0" err="1" smtClean="0">
                <a:solidFill>
                  <a:schemeClr val="tx1"/>
                </a:solidFill>
                <a:latin typeface="Times New Roman" pitchFamily="18" charset="0"/>
                <a:cs typeface="Times New Roman" pitchFamily="18" charset="0"/>
              </a:rPr>
              <a:t>tesbiti</a:t>
            </a:r>
            <a:r>
              <a:rPr lang="tr-TR" b="1" dirty="0" smtClean="0">
                <a:solidFill>
                  <a:schemeClr val="tx1"/>
                </a:solidFill>
                <a:latin typeface="Times New Roman" pitchFamily="18" charset="0"/>
                <a:cs typeface="Times New Roman" pitchFamily="18" charset="0"/>
              </a:rPr>
              <a:t> ve bu amaçlara erişebilmek için gerekli yol ve araçların belirlenmesidir.  </a:t>
            </a:r>
            <a:endParaRPr lang="tr-TR" b="1" dirty="0">
              <a:solidFill>
                <a:schemeClr val="tx1"/>
              </a:solidFill>
              <a:latin typeface="Times New Roman" pitchFamily="18" charset="0"/>
              <a:cs typeface="Times New Roman" pitchFamily="18" charset="0"/>
            </a:endParaRPr>
          </a:p>
        </p:txBody>
      </p:sp>
      <p:sp>
        <p:nvSpPr>
          <p:cNvPr id="9" name="8 Oval Belirtme Çizgisi"/>
          <p:cNvSpPr/>
          <p:nvPr/>
        </p:nvSpPr>
        <p:spPr>
          <a:xfrm>
            <a:off x="290512" y="0"/>
            <a:ext cx="3867151" cy="1962149"/>
          </a:xfrm>
          <a:prstGeom prst="wedgeEllipse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tr-TR" b="1" dirty="0" smtClean="0">
                <a:solidFill>
                  <a:schemeClr val="tx1"/>
                </a:solidFill>
                <a:latin typeface="Times New Roman" pitchFamily="18" charset="0"/>
                <a:cs typeface="Times New Roman" pitchFamily="18" charset="0"/>
              </a:rPr>
              <a:t>Plan:  Planlama süreci içinde amaçlara varmak için belirlenmiş kararlar topluluğudur.  </a:t>
            </a:r>
            <a:endParaRPr lang="tr-TR" b="1" dirty="0">
              <a:solidFill>
                <a:schemeClr val="tx1"/>
              </a:solidFill>
              <a:latin typeface="Times New Roman" pitchFamily="18" charset="0"/>
              <a:cs typeface="Times New Roman" pitchFamily="18" charset="0"/>
            </a:endParaRPr>
          </a:p>
        </p:txBody>
      </p:sp>
      <p:sp>
        <p:nvSpPr>
          <p:cNvPr id="10" name="9 Oval Belirtme Çizgisi"/>
          <p:cNvSpPr/>
          <p:nvPr/>
        </p:nvSpPr>
        <p:spPr>
          <a:xfrm>
            <a:off x="5910265" y="4700588"/>
            <a:ext cx="3233735" cy="1385887"/>
          </a:xfrm>
          <a:prstGeom prst="wedgeEllipse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tr-TR" b="1" dirty="0" smtClean="0">
                <a:solidFill>
                  <a:schemeClr val="tx1"/>
                </a:solidFill>
                <a:latin typeface="Times New Roman" pitchFamily="18" charset="0"/>
                <a:cs typeface="Times New Roman" pitchFamily="18" charset="0"/>
              </a:rPr>
              <a:t>Amaçlar: Belirlediğimiz ve varmak istediğimiz sonuçlardır.    </a:t>
            </a:r>
            <a:endParaRPr lang="tr-TR" b="1" dirty="0">
              <a:solidFill>
                <a:schemeClr val="tx1"/>
              </a:solidFill>
              <a:latin typeface="Times New Roman" pitchFamily="18" charset="0"/>
              <a:cs typeface="Times New Roman" pitchFamily="18" charset="0"/>
            </a:endParaRPr>
          </a:p>
        </p:txBody>
      </p:sp>
      <p:sp>
        <p:nvSpPr>
          <p:cNvPr id="11" name="10 Oval Belirtme Çizgisi"/>
          <p:cNvSpPr/>
          <p:nvPr/>
        </p:nvSpPr>
        <p:spPr>
          <a:xfrm>
            <a:off x="4586289" y="542925"/>
            <a:ext cx="3786186" cy="1300163"/>
          </a:xfrm>
          <a:prstGeom prst="wedgeEllipse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tr-TR" b="1" dirty="0" smtClean="0">
                <a:solidFill>
                  <a:schemeClr val="tx1"/>
                </a:solidFill>
                <a:latin typeface="Times New Roman" pitchFamily="18" charset="0"/>
                <a:cs typeface="Times New Roman" pitchFamily="18" charset="0"/>
              </a:rPr>
              <a:t>Stratejik Planlama: Strateji+Planlama   </a:t>
            </a:r>
            <a:endParaRPr lang="tr-TR" b="1" dirty="0">
              <a:solidFill>
                <a:schemeClr val="tx1"/>
              </a:solidFill>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30</a:t>
            </a:fld>
            <a:endParaRPr lang="en-US" dirty="0"/>
          </a:p>
        </p:txBody>
      </p:sp>
      <p:sp>
        <p:nvSpPr>
          <p:cNvPr id="5" name="4 Dikdörtgen"/>
          <p:cNvSpPr/>
          <p:nvPr/>
        </p:nvSpPr>
        <p:spPr>
          <a:xfrm>
            <a:off x="285750" y="742593"/>
            <a:ext cx="8615363" cy="4893647"/>
          </a:xfrm>
          <a:prstGeom prst="rect">
            <a:avLst/>
          </a:prstGeom>
        </p:spPr>
        <p:txBody>
          <a:bodyPr wrap="square">
            <a:spAutoFit/>
          </a:bodyPr>
          <a:lstStyle/>
          <a:p>
            <a:pPr lvl="0" algn="just"/>
            <a:r>
              <a:rPr lang="tr-TR" sz="2400" b="1" dirty="0" smtClean="0">
                <a:latin typeface="Times New Roman" pitchFamily="18" charset="0"/>
                <a:cs typeface="Times New Roman" pitchFamily="18" charset="0"/>
              </a:rPr>
              <a:t>e. Kurum iç çevre analizi:</a:t>
            </a:r>
          </a:p>
          <a:p>
            <a:pPr lvl="0" algn="just"/>
            <a:r>
              <a:rPr lang="tr-TR" sz="2400" dirty="0" smtClean="0">
                <a:latin typeface="Times New Roman" pitchFamily="18" charset="0"/>
                <a:cs typeface="Times New Roman" pitchFamily="18" charset="0"/>
              </a:rPr>
              <a:t>Kurumun maddi ve maddi olmayan varlıklarının belirlenmesi</a:t>
            </a:r>
          </a:p>
          <a:p>
            <a:pPr lvl="0" algn="just"/>
            <a:r>
              <a:rPr lang="tr-TR" sz="2400" dirty="0" smtClean="0">
                <a:latin typeface="Times New Roman" pitchFamily="18" charset="0"/>
                <a:cs typeface="Times New Roman" pitchFamily="18" charset="0"/>
              </a:rPr>
              <a:t>Kurumun yeteneklerinin belirlenmesi</a:t>
            </a:r>
          </a:p>
          <a:p>
            <a:pPr lvl="0" algn="just"/>
            <a:r>
              <a:rPr lang="tr-TR" sz="2400" dirty="0" smtClean="0">
                <a:latin typeface="Times New Roman" pitchFamily="18" charset="0"/>
                <a:cs typeface="Times New Roman" pitchFamily="18" charset="0"/>
              </a:rPr>
              <a:t>Kurumda değer yaratan faaliyetlerin belirlenmesi</a:t>
            </a:r>
          </a:p>
          <a:p>
            <a:pPr lvl="0" algn="just"/>
            <a:r>
              <a:rPr lang="tr-TR" sz="2400" dirty="0" smtClean="0">
                <a:latin typeface="Times New Roman" pitchFamily="18" charset="0"/>
                <a:cs typeface="Times New Roman" pitchFamily="18" charset="0"/>
              </a:rPr>
              <a:t>Kurumun finansal performansı ve olasılıklarının analizinin yapılması</a:t>
            </a:r>
          </a:p>
          <a:p>
            <a:pPr lvl="0" algn="just"/>
            <a:r>
              <a:rPr lang="tr-TR" sz="2400" dirty="0" smtClean="0">
                <a:latin typeface="Times New Roman" pitchFamily="18" charset="0"/>
                <a:cs typeface="Times New Roman" pitchFamily="18" charset="0"/>
              </a:rPr>
              <a:t>Kurumun işlevsel (fonksiyonel) performansı ve faaliyetlerinin analizinin yapılması</a:t>
            </a:r>
          </a:p>
          <a:p>
            <a:pPr lvl="0" algn="just"/>
            <a:endParaRPr lang="tr-TR" sz="2400" dirty="0" smtClean="0">
              <a:latin typeface="Times New Roman" pitchFamily="18" charset="0"/>
              <a:cs typeface="Times New Roman" pitchFamily="18" charset="0"/>
            </a:endParaRPr>
          </a:p>
          <a:p>
            <a:pPr algn="just"/>
            <a:r>
              <a:rPr lang="tr-TR" sz="2400" b="1" dirty="0" smtClean="0">
                <a:latin typeface="Times New Roman" pitchFamily="18" charset="0"/>
                <a:cs typeface="Times New Roman" pitchFamily="18" charset="0"/>
              </a:rPr>
              <a:t>f. Durum belirleme matrislerinin hazırlanması ve tartışılması</a:t>
            </a:r>
          </a:p>
          <a:p>
            <a:pPr lvl="0" algn="just"/>
            <a:r>
              <a:rPr lang="tr-TR" sz="2400" dirty="0" smtClean="0">
                <a:latin typeface="Times New Roman" pitchFamily="18" charset="0"/>
                <a:cs typeface="Times New Roman" pitchFamily="18" charset="0"/>
              </a:rPr>
              <a:t>c, d ve e safhalarındaki analiz sonuçları, fırsatlar ve tehditler; güçlü ve zayıf yönler olarak durum belirleme matrislerine </a:t>
            </a:r>
            <a:r>
              <a:rPr lang="en-US" sz="2400" dirty="0" smtClean="0">
                <a:latin typeface="Times New Roman" pitchFamily="18" charset="0"/>
                <a:cs typeface="Times New Roman" pitchFamily="18" charset="0"/>
              </a:rPr>
              <a:t>(SWOT) </a:t>
            </a:r>
            <a:r>
              <a:rPr lang="tr-TR" sz="2400" dirty="0" smtClean="0">
                <a:latin typeface="Times New Roman" pitchFamily="18" charset="0"/>
                <a:cs typeface="Times New Roman" pitchFamily="18" charset="0"/>
              </a:rPr>
              <a:t>taşınacak ve üst yönetim/uzmanlar tarafından önem sıralamaları </a:t>
            </a:r>
            <a:r>
              <a:rPr lang="en-US" sz="2400" dirty="0" smtClean="0">
                <a:latin typeface="Times New Roman" pitchFamily="18" charset="0"/>
                <a:cs typeface="Times New Roman" pitchFamily="18" charset="0"/>
              </a:rPr>
              <a:t>(ranking) </a:t>
            </a:r>
            <a:r>
              <a:rPr lang="tr-TR" sz="2400" dirty="0" smtClean="0">
                <a:latin typeface="Times New Roman" pitchFamily="18" charset="0"/>
                <a:cs typeface="Times New Roman" pitchFamily="18" charset="0"/>
              </a:rPr>
              <a:t>belirlenecektir.</a:t>
            </a:r>
            <a:endParaRPr lang="tr-TR" sz="24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31</a:t>
            </a:fld>
            <a:endParaRPr lang="en-US" dirty="0"/>
          </a:p>
        </p:txBody>
      </p:sp>
      <p:sp>
        <p:nvSpPr>
          <p:cNvPr id="5" name="4 Dikdörtgen"/>
          <p:cNvSpPr/>
          <p:nvPr/>
        </p:nvSpPr>
        <p:spPr>
          <a:xfrm>
            <a:off x="557213" y="706428"/>
            <a:ext cx="7743825" cy="4832092"/>
          </a:xfrm>
          <a:prstGeom prst="rect">
            <a:avLst/>
          </a:prstGeom>
        </p:spPr>
        <p:txBody>
          <a:bodyPr wrap="square">
            <a:spAutoFit/>
          </a:bodyPr>
          <a:lstStyle/>
          <a:p>
            <a:pPr algn="just"/>
            <a:r>
              <a:rPr lang="tr-TR" sz="2800" b="1" dirty="0" smtClean="0">
                <a:latin typeface="Times New Roman" pitchFamily="18" charset="0"/>
                <a:cs typeface="Times New Roman" pitchFamily="18" charset="0"/>
              </a:rPr>
              <a:t>B. Misyon, vizyon, amaçlar ve hedeflerin durum belirleme matrisleri </a:t>
            </a:r>
            <a:r>
              <a:rPr lang="en-US" sz="2800" b="1" dirty="0" smtClean="0">
                <a:latin typeface="Times New Roman" pitchFamily="18" charset="0"/>
                <a:cs typeface="Times New Roman" pitchFamily="18" charset="0"/>
              </a:rPr>
              <a:t>(SWOT) </a:t>
            </a:r>
            <a:r>
              <a:rPr lang="tr-TR" sz="2800" b="1" dirty="0" smtClean="0">
                <a:latin typeface="Times New Roman" pitchFamily="18" charset="0"/>
                <a:cs typeface="Times New Roman" pitchFamily="18" charset="0"/>
              </a:rPr>
              <a:t>sonuçlarına uygun olarak, gözden geçirilmesi/yeniden belirlenmesi safhası (Nereye ulaşmak istiyoruz?)</a:t>
            </a:r>
          </a:p>
          <a:p>
            <a:pPr lvl="0" algn="just">
              <a:buFont typeface="Arial" pitchFamily="34" charset="0"/>
              <a:buChar char="•"/>
            </a:pPr>
            <a:r>
              <a:rPr lang="tr-TR" sz="2800" dirty="0" smtClean="0">
                <a:latin typeface="Times New Roman" pitchFamily="18" charset="0"/>
                <a:cs typeface="Times New Roman" pitchFamily="18" charset="0"/>
              </a:rPr>
              <a:t>Mevcut misyon yeniden gözden geçirilir ve gerekirse revize edilerek yeni misyon belirlenir.</a:t>
            </a:r>
          </a:p>
          <a:p>
            <a:pPr lvl="0" algn="just">
              <a:buFont typeface="Arial" pitchFamily="34" charset="0"/>
              <a:buChar char="•"/>
            </a:pPr>
            <a:r>
              <a:rPr lang="tr-TR" sz="2800" dirty="0" smtClean="0">
                <a:latin typeface="Times New Roman" pitchFamily="18" charset="0"/>
                <a:cs typeface="Times New Roman" pitchFamily="18" charset="0"/>
              </a:rPr>
              <a:t>Mevcut vizyon yeniden gözden geçirilir ve gerekirse revize edilerek yeni vizyon saptanır.</a:t>
            </a:r>
          </a:p>
          <a:p>
            <a:pPr lvl="0" algn="just">
              <a:buFont typeface="Arial" pitchFamily="34" charset="0"/>
              <a:buChar char="•"/>
            </a:pPr>
            <a:r>
              <a:rPr lang="tr-TR" sz="2800" dirty="0" smtClean="0">
                <a:latin typeface="Times New Roman" pitchFamily="18" charset="0"/>
                <a:cs typeface="Times New Roman" pitchFamily="18" charset="0"/>
              </a:rPr>
              <a:t>Amaçlar ve hedefler açıklanan misyon ve vizyonu gerçekleştirecek şekilde revize edilerek yeniden belirlenir.</a:t>
            </a:r>
            <a:endParaRPr lang="tr-TR" sz="28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32</a:t>
            </a:fld>
            <a:endParaRPr lang="en-US" dirty="0"/>
          </a:p>
        </p:txBody>
      </p:sp>
      <p:sp>
        <p:nvSpPr>
          <p:cNvPr id="5" name="4 Dikdörtgen"/>
          <p:cNvSpPr/>
          <p:nvPr/>
        </p:nvSpPr>
        <p:spPr>
          <a:xfrm>
            <a:off x="257175" y="557214"/>
            <a:ext cx="8529638" cy="5632311"/>
          </a:xfrm>
          <a:prstGeom prst="rect">
            <a:avLst/>
          </a:prstGeom>
        </p:spPr>
        <p:txBody>
          <a:bodyPr wrap="square">
            <a:spAutoFit/>
          </a:bodyPr>
          <a:lstStyle/>
          <a:p>
            <a:pPr algn="just"/>
            <a:r>
              <a:rPr lang="tr-TR" sz="2400" b="1" dirty="0" smtClean="0">
                <a:latin typeface="Times New Roman" pitchFamily="18" charset="0"/>
                <a:cs typeface="Times New Roman" pitchFamily="18" charset="0"/>
              </a:rPr>
              <a:t>C. Planlar/stratejiler/faaliyetlerin belirlenmesi safhası (Nasıl ulaşabiliriz?)</a:t>
            </a:r>
          </a:p>
          <a:p>
            <a:pPr lvl="0" algn="just"/>
            <a:r>
              <a:rPr lang="tr-TR" sz="2400" b="1" dirty="0" smtClean="0">
                <a:latin typeface="Times New Roman" pitchFamily="18" charset="0"/>
                <a:cs typeface="Times New Roman" pitchFamily="18" charset="0"/>
              </a:rPr>
              <a:t>a. </a:t>
            </a:r>
            <a:r>
              <a:rPr lang="tr-TR" sz="2400" dirty="0" smtClean="0">
                <a:latin typeface="Times New Roman" pitchFamily="18" charset="0"/>
                <a:cs typeface="Times New Roman" pitchFamily="18" charset="0"/>
              </a:rPr>
              <a:t>İşletmenin geleceğini tasarlayacak ve onu arzu edilen konuma taşıyacak misyon, vizyon, amaç ve hedefleri gerçekleştirecek kurumsal planların/stratejilerin/faaliyetlerin belirlenmesi.</a:t>
            </a:r>
          </a:p>
          <a:p>
            <a:pPr lvl="0" algn="just"/>
            <a:r>
              <a:rPr lang="tr-TR" sz="2400" b="1" dirty="0" smtClean="0">
                <a:latin typeface="Times New Roman" pitchFamily="18" charset="0"/>
                <a:cs typeface="Times New Roman" pitchFamily="18" charset="0"/>
              </a:rPr>
              <a:t>b. </a:t>
            </a:r>
            <a:r>
              <a:rPr lang="tr-TR" sz="2400" dirty="0" smtClean="0">
                <a:latin typeface="Times New Roman" pitchFamily="18" charset="0"/>
                <a:cs typeface="Times New Roman" pitchFamily="18" charset="0"/>
              </a:rPr>
              <a:t>İşletmenin içinde bulunduğu sektörde/pazarda olan rakipleri ile ilgili rekabet stratejilerinin belirlenmesi (Kurumlar rekabet ortamında faaliyette bulunuyor ise bu belirleme yapılacaktır. Rekabet  ortamının bulunmaması durumunda, doğal olarak, bu stratejilerin belirlenmesi gerekmeyecektir.).</a:t>
            </a:r>
          </a:p>
          <a:p>
            <a:pPr lvl="0" algn="just"/>
            <a:r>
              <a:rPr lang="tr-TR" sz="2400" b="1" dirty="0" smtClean="0">
                <a:latin typeface="Times New Roman" pitchFamily="18" charset="0"/>
                <a:cs typeface="Times New Roman" pitchFamily="18" charset="0"/>
              </a:rPr>
              <a:t>c. </a:t>
            </a:r>
            <a:r>
              <a:rPr lang="tr-TR" sz="2400" dirty="0" smtClean="0">
                <a:latin typeface="Times New Roman" pitchFamily="18" charset="0"/>
                <a:cs typeface="Times New Roman" pitchFamily="18" charset="0"/>
              </a:rPr>
              <a:t>Kurumsal ve rekabet stratejilerini destekleyecek bölümsel alt  planlar/stratejiler/faaliyetlerin belirlenmesi (İlgili bölümlerin yöneticilerinin sorumluluğunda kurumsal ve rekabet stratejilerinin gerçekleştirilmesine yardım edecek ve destekleyecek bölümsel stratejiler belirlenecek).</a:t>
            </a:r>
            <a:endParaRPr lang="tr-TR" sz="24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33</a:t>
            </a:fld>
            <a:endParaRPr lang="en-US" dirty="0"/>
          </a:p>
        </p:txBody>
      </p:sp>
      <p:sp>
        <p:nvSpPr>
          <p:cNvPr id="5" name="4 Dikdörtgen"/>
          <p:cNvSpPr/>
          <p:nvPr/>
        </p:nvSpPr>
        <p:spPr>
          <a:xfrm>
            <a:off x="371475" y="300037"/>
            <a:ext cx="7915275" cy="2677656"/>
          </a:xfrm>
          <a:prstGeom prst="rect">
            <a:avLst/>
          </a:prstGeom>
        </p:spPr>
        <p:txBody>
          <a:bodyPr wrap="square">
            <a:spAutoFit/>
          </a:bodyPr>
          <a:lstStyle/>
          <a:p>
            <a:pPr algn="just"/>
            <a:r>
              <a:rPr lang="tr-TR" sz="2400" b="1" dirty="0" smtClean="0">
                <a:latin typeface="Times New Roman" pitchFamily="18" charset="0"/>
                <a:cs typeface="Times New Roman" pitchFamily="18" charset="0"/>
              </a:rPr>
              <a:t>D. Strateji/faaliyetlerin bütçe ile ilişkisinin kurulması (Bütçe yapılması)</a:t>
            </a:r>
          </a:p>
          <a:p>
            <a:pPr algn="just"/>
            <a:r>
              <a:rPr lang="tr-TR" sz="2400" dirty="0" smtClean="0">
                <a:latin typeface="Times New Roman" pitchFamily="18" charset="0"/>
                <a:cs typeface="Times New Roman" pitchFamily="18" charset="0"/>
              </a:rPr>
              <a:t>Belirlenen stratejiler/faaliyetler bütçe ile ilişkilendirilecektir. Bu faaliyetlerin gerçekleşebilmesi için gerekli kaynaklar dönemler itibarı  ile bir tabloda (kaynak bütçesi) gösterilecek, ayrıca faaliyet maliyet/ harcamaları da yine dönemler itibari ile bir tabloda (maliyet/harcama bütçesi) gösterilecektir.</a:t>
            </a:r>
            <a:endParaRPr lang="tr-TR" sz="2400" dirty="0">
              <a:latin typeface="Times New Roman" pitchFamily="18" charset="0"/>
              <a:cs typeface="Times New Roman" pitchFamily="18" charset="0"/>
            </a:endParaRPr>
          </a:p>
        </p:txBody>
      </p:sp>
      <p:sp>
        <p:nvSpPr>
          <p:cNvPr id="41985" name="Rectangle 1"/>
          <p:cNvSpPr>
            <a:spLocks noChangeArrowheads="1"/>
          </p:cNvSpPr>
          <p:nvPr/>
        </p:nvSpPr>
        <p:spPr bwMode="auto">
          <a:xfrm>
            <a:off x="385762" y="3271838"/>
            <a:ext cx="8215313"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60338" algn="l"/>
              </a:tabLst>
            </a:pPr>
            <a:r>
              <a:rPr kumimoji="0" lang="tr-TR" sz="2400" b="1" i="0" u="none" strike="noStrike" cap="none" normalizeH="0" baseline="0" dirty="0" smtClean="0">
                <a:ln>
                  <a:noFill/>
                </a:ln>
                <a:solidFill>
                  <a:schemeClr val="tx1"/>
                </a:solidFill>
                <a:effectLst/>
                <a:latin typeface="Times New Roman" pitchFamily="18" charset="0"/>
                <a:cs typeface="Times New Roman" pitchFamily="18" charset="0"/>
              </a:rPr>
              <a:t>E. İzleme ve değerlendirme (kontrol) safhası (Başarılı olup olmadığımızı nasıl izleyebilir, değerlendirebiliriz?)</a:t>
            </a:r>
          </a:p>
          <a:p>
            <a:pPr marL="0" marR="0" lvl="0" indent="0" algn="just" defTabSz="914400" rtl="0" eaLnBrk="0" fontAlgn="base" latinLnBrk="0" hangingPunct="0">
              <a:lnSpc>
                <a:spcPct val="100000"/>
              </a:lnSpc>
              <a:spcBef>
                <a:spcPct val="0"/>
              </a:spcBef>
              <a:spcAft>
                <a:spcPct val="0"/>
              </a:spcAft>
              <a:buClrTx/>
              <a:buSzTx/>
              <a:buFontTx/>
              <a:buChar char="•"/>
              <a:tabLst>
                <a:tab pos="160338" algn="l"/>
              </a:tabLst>
            </a:pPr>
            <a:r>
              <a:rPr kumimoji="0" lang="tr-TR" sz="2400" b="0" i="0" u="none" strike="noStrike" cap="none" normalizeH="0" baseline="0" dirty="0" smtClean="0">
                <a:ln>
                  <a:noFill/>
                </a:ln>
                <a:solidFill>
                  <a:schemeClr val="tx1"/>
                </a:solidFill>
                <a:effectLst/>
                <a:latin typeface="Times New Roman" pitchFamily="18" charset="0"/>
                <a:cs typeface="Times New Roman" pitchFamily="18" charset="0"/>
              </a:rPr>
              <a:t>Çevresel unsurların değişikliğinin ve etki derecelerinin gözlenmesi,</a:t>
            </a:r>
          </a:p>
          <a:p>
            <a:pPr marL="0" marR="0" lvl="0" indent="0" algn="just" defTabSz="914400" rtl="0" eaLnBrk="0" fontAlgn="base" latinLnBrk="0" hangingPunct="0">
              <a:lnSpc>
                <a:spcPct val="100000"/>
              </a:lnSpc>
              <a:spcBef>
                <a:spcPct val="0"/>
              </a:spcBef>
              <a:spcAft>
                <a:spcPct val="0"/>
              </a:spcAft>
              <a:buClrTx/>
              <a:buSzTx/>
              <a:buFontTx/>
              <a:buChar char="•"/>
              <a:tabLst>
                <a:tab pos="160338" algn="l"/>
              </a:tabLst>
            </a:pPr>
            <a:r>
              <a:rPr kumimoji="0" lang="tr-TR" sz="2400" b="0" i="0" u="none" strike="noStrike" cap="none" normalizeH="0" baseline="0" dirty="0" smtClean="0">
                <a:ln>
                  <a:noFill/>
                </a:ln>
                <a:solidFill>
                  <a:schemeClr val="tx1"/>
                </a:solidFill>
                <a:effectLst/>
                <a:latin typeface="Times New Roman" pitchFamily="18" charset="0"/>
                <a:cs typeface="Times New Roman" pitchFamily="18" charset="0"/>
              </a:rPr>
              <a:t>Stratejilerin/faaliyetlerin, bütçelerin misyon, vizyon ve amaçlarla uygunluğunun kontrolü,</a:t>
            </a:r>
          </a:p>
          <a:p>
            <a:pPr marL="0" marR="0" lvl="0" indent="0" algn="just" defTabSz="914400" rtl="0" eaLnBrk="0" fontAlgn="base" latinLnBrk="0" hangingPunct="0">
              <a:lnSpc>
                <a:spcPct val="100000"/>
              </a:lnSpc>
              <a:spcBef>
                <a:spcPct val="0"/>
              </a:spcBef>
              <a:spcAft>
                <a:spcPct val="0"/>
              </a:spcAft>
              <a:buClrTx/>
              <a:buSzTx/>
              <a:buFontTx/>
              <a:buChar char="•"/>
              <a:tabLst>
                <a:tab pos="160338" algn="l"/>
              </a:tabLst>
            </a:pPr>
            <a:r>
              <a:rPr kumimoji="0" lang="tr-TR" sz="2400" b="0" i="0" u="none" strike="noStrike" cap="none" normalizeH="0" baseline="0" dirty="0" smtClean="0">
                <a:ln>
                  <a:noFill/>
                </a:ln>
                <a:solidFill>
                  <a:schemeClr val="tx1"/>
                </a:solidFill>
                <a:effectLst/>
                <a:latin typeface="Times New Roman" pitchFamily="18" charset="0"/>
                <a:cs typeface="Times New Roman" pitchFamily="18" charset="0"/>
              </a:rPr>
              <a:t>Performans ölçütlerinin/göstergelerinin belirlenmesi ve kontrolü.</a:t>
            </a:r>
          </a:p>
          <a:p>
            <a:pPr marL="0" marR="0" lvl="0" indent="0" algn="l" defTabSz="914400" rtl="0" eaLnBrk="0" fontAlgn="base" latinLnBrk="0" hangingPunct="0">
              <a:lnSpc>
                <a:spcPct val="100000"/>
              </a:lnSpc>
              <a:spcBef>
                <a:spcPct val="0"/>
              </a:spcBef>
              <a:spcAft>
                <a:spcPct val="0"/>
              </a:spcAft>
              <a:buClrTx/>
              <a:buSzTx/>
              <a:buFontTx/>
              <a:buNone/>
              <a:tabLst>
                <a:tab pos="160338" algn="l"/>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4</a:t>
            </a:fld>
            <a:endParaRPr lang="en-US" dirty="0"/>
          </a:p>
        </p:txBody>
      </p:sp>
      <p:sp>
        <p:nvSpPr>
          <p:cNvPr id="18433" name="Rectangle 1"/>
          <p:cNvSpPr>
            <a:spLocks noChangeArrowheads="1"/>
          </p:cNvSpPr>
          <p:nvPr/>
        </p:nvSpPr>
        <p:spPr bwMode="auto">
          <a:xfrm>
            <a:off x="472440" y="978219"/>
            <a:ext cx="32308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Stratejik</a:t>
            </a:r>
            <a:r>
              <a:rPr kumimoji="0" lang="tr-TR" sz="2800" b="1"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Planlama  </a:t>
            </a:r>
            <a:endParaRPr kumimoji="0" lang="tr-TR"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313" name="Rectangle 1"/>
          <p:cNvSpPr>
            <a:spLocks noChangeArrowheads="1"/>
          </p:cNvSpPr>
          <p:nvPr/>
        </p:nvSpPr>
        <p:spPr bwMode="auto">
          <a:xfrm>
            <a:off x="328614" y="1889762"/>
            <a:ext cx="8258174"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7800" algn="just" defTabSz="914400" rtl="0" eaLnBrk="1" fontAlgn="base" latinLnBrk="0" hangingPunct="1">
              <a:lnSpc>
                <a:spcPct val="100000"/>
              </a:lnSpc>
              <a:spcBef>
                <a:spcPct val="0"/>
              </a:spcBef>
              <a:spcAft>
                <a:spcPct val="0"/>
              </a:spcAft>
              <a:buClrTx/>
              <a:buSzTx/>
              <a:buFont typeface="Arial" pitchFamily="34" charset="0"/>
              <a:buChar char="•"/>
              <a:tabLst/>
            </a:pPr>
            <a:r>
              <a:rPr kumimoji="0" lang="tr-TR" sz="24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Stratejik planlama, adından da anlaşılacağı üzere iki unsurdan oluşmaktadır. Deyimde ikinci sırada yer alan unsur “planlama” olup yönetimin dört işlevinden biridir; işletmenin (üniversitenin) varmak istediği sonuçların/ amaçlarının ve bu amaçlara erişebilmek için seçilecek yolların belirlenmesi sürecidir. Bu bağlamda işletme (üniversite) varmak istediği birden fazla sonucu önce belirler, daha sonra da bu sonuca seçeceği yollarla ulaşmaya çalışır.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5</a:t>
            </a:fld>
            <a:endParaRPr lang="en-US" dirty="0"/>
          </a:p>
        </p:txBody>
      </p:sp>
      <p:sp>
        <p:nvSpPr>
          <p:cNvPr id="17409" name="Rectangle 1"/>
          <p:cNvSpPr>
            <a:spLocks noChangeArrowheads="1"/>
          </p:cNvSpPr>
          <p:nvPr/>
        </p:nvSpPr>
        <p:spPr bwMode="auto">
          <a:xfrm>
            <a:off x="479106" y="1109661"/>
            <a:ext cx="8177213"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defTabSz="914400" fontAlgn="base">
              <a:spcBef>
                <a:spcPct val="0"/>
              </a:spcBef>
              <a:spcAft>
                <a:spcPct val="0"/>
              </a:spcAft>
            </a:pPr>
            <a:r>
              <a:rPr lang="tr-TR" sz="2800" dirty="0" smtClean="0">
                <a:latin typeface="Times New Roman" pitchFamily="18" charset="0"/>
                <a:cs typeface="Times New Roman" pitchFamily="18" charset="0"/>
              </a:rPr>
              <a:t>Bu amaçlardan bazıları günlük ve sıradan amaçlardır. Bazıları ise üniversitenin uzun dönemde rekabet edebilirliğini ve gelecekteki durumunu etkileyebilecek ölçüde önemli ve bir anlamda “</a:t>
            </a:r>
            <a:r>
              <a:rPr lang="tr-TR" sz="2800" dirty="0" err="1" smtClean="0">
                <a:latin typeface="Times New Roman" pitchFamily="18" charset="0"/>
                <a:cs typeface="Times New Roman" pitchFamily="18" charset="0"/>
              </a:rPr>
              <a:t>yaşamsal’dır</a:t>
            </a:r>
            <a:r>
              <a:rPr lang="tr-TR" sz="2800" dirty="0" smtClean="0">
                <a:latin typeface="Times New Roman" pitchFamily="18" charset="0"/>
                <a:cs typeface="Times New Roman" pitchFamily="18" charset="0"/>
              </a:rPr>
              <a:t>. İşte, deyimde birinci sırada yer alan “stratejik” kelimesi, üniversitenin elde etmek istediği çeşitli amaçları, uzun dönemde onun geleceğini son derecede etkileyebilecek, bir anlamda yaşamsal önem taşıyanları belirtmek için kullanılan bir ifadedir.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6</a:t>
            </a:fld>
            <a:endParaRPr lang="en-US" dirty="0"/>
          </a:p>
        </p:txBody>
      </p:sp>
      <p:sp>
        <p:nvSpPr>
          <p:cNvPr id="21505" name="Rectangle 1"/>
          <p:cNvSpPr>
            <a:spLocks noChangeArrowheads="1"/>
          </p:cNvSpPr>
          <p:nvPr/>
        </p:nvSpPr>
        <p:spPr bwMode="auto">
          <a:xfrm>
            <a:off x="214312" y="471487"/>
            <a:ext cx="8642555"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tr-TR" sz="2400" b="1" dirty="0" smtClean="0">
                <a:latin typeface="Times New Roman" pitchFamily="18" charset="0"/>
                <a:cs typeface="Times New Roman" pitchFamily="18" charset="0"/>
              </a:rPr>
              <a:t>Stratejik Planlama Nedir?</a:t>
            </a:r>
          </a:p>
          <a:p>
            <a:pPr lvl="0" algn="just">
              <a:buFont typeface="Arial" pitchFamily="34" charset="0"/>
              <a:buChar char="•"/>
            </a:pPr>
            <a:r>
              <a:rPr lang="tr-TR" sz="2400" b="1" dirty="0" smtClean="0">
                <a:latin typeface="Times New Roman" pitchFamily="18" charset="0"/>
                <a:cs typeface="Times New Roman" pitchFamily="18" charset="0"/>
              </a:rPr>
              <a:t>Sonuçların planlanmasıdır: </a:t>
            </a:r>
            <a:r>
              <a:rPr lang="tr-TR" sz="2400" dirty="0" smtClean="0">
                <a:latin typeface="Times New Roman" pitchFamily="18" charset="0"/>
                <a:cs typeface="Times New Roman" pitchFamily="18" charset="0"/>
              </a:rPr>
              <a:t>Kullanılan girdilere ve gösterilen çabalara değil, yapılan faaliyetler sonucu elde edilecek sonuçlara odaklıdır.</a:t>
            </a:r>
          </a:p>
          <a:p>
            <a:pPr lvl="0" algn="just">
              <a:buFont typeface="Arial" pitchFamily="34" charset="0"/>
              <a:buChar char="•"/>
            </a:pPr>
            <a:r>
              <a:rPr lang="tr-TR" sz="2400" b="1" dirty="0" smtClean="0">
                <a:latin typeface="Times New Roman" pitchFamily="18" charset="0"/>
                <a:cs typeface="Times New Roman" pitchFamily="18" charset="0"/>
              </a:rPr>
              <a:t>Değişimin planlanmasıdır:</a:t>
            </a:r>
            <a:r>
              <a:rPr lang="tr-TR" sz="2400" dirty="0" smtClean="0">
                <a:latin typeface="Times New Roman" pitchFamily="18" charset="0"/>
                <a:cs typeface="Times New Roman" pitchFamily="18" charset="0"/>
              </a:rPr>
              <a:t> Dinamiktir ve geleceği yönlendirir. Düzenli olarak değişen koşullara göre uyarlanması gerekir.</a:t>
            </a:r>
          </a:p>
          <a:p>
            <a:pPr lvl="0" algn="just">
              <a:buFont typeface="Arial" pitchFamily="34" charset="0"/>
              <a:buChar char="•"/>
            </a:pPr>
            <a:r>
              <a:rPr lang="tr-TR" sz="2400" b="1" dirty="0" smtClean="0">
                <a:latin typeface="Times New Roman" pitchFamily="18" charset="0"/>
                <a:cs typeface="Times New Roman" pitchFamily="18" charset="0"/>
              </a:rPr>
              <a:t>Gerçekçidir:</a:t>
            </a:r>
            <a:r>
              <a:rPr lang="tr-TR" sz="2400" dirty="0" smtClean="0">
                <a:latin typeface="Times New Roman" pitchFamily="18" charset="0"/>
                <a:cs typeface="Times New Roman" pitchFamily="18" charset="0"/>
              </a:rPr>
              <a:t> Arzu edilen bir geleceği oluşturmaya gayret eder.</a:t>
            </a:r>
          </a:p>
          <a:p>
            <a:pPr lvl="0" algn="just">
              <a:buFont typeface="Arial" pitchFamily="34" charset="0"/>
              <a:buChar char="•"/>
            </a:pPr>
            <a:r>
              <a:rPr lang="tr-TR" sz="2400" b="1" dirty="0" smtClean="0">
                <a:latin typeface="Times New Roman" pitchFamily="18" charset="0"/>
                <a:cs typeface="Times New Roman" pitchFamily="18" charset="0"/>
              </a:rPr>
              <a:t>Kaliteli yönetimin aracıdır: </a:t>
            </a:r>
            <a:r>
              <a:rPr lang="tr-TR" sz="2400" dirty="0" smtClean="0">
                <a:latin typeface="Times New Roman" pitchFamily="18" charset="0"/>
                <a:cs typeface="Times New Roman" pitchFamily="18" charset="0"/>
              </a:rPr>
              <a:t>Disiplinli ve sistemli olarak kurumun kendini tanıması, faaliyetlerini değerlemesi ve şekillendirmesi ile ilgili temel kararlar ve eylemler içerir.</a:t>
            </a:r>
          </a:p>
          <a:p>
            <a:pPr lvl="0" algn="just">
              <a:buFont typeface="Arial" pitchFamily="34" charset="0"/>
              <a:buChar char="•"/>
            </a:pPr>
            <a:r>
              <a:rPr lang="tr-TR" sz="2400" b="1" dirty="0" smtClean="0">
                <a:latin typeface="Times New Roman" pitchFamily="18" charset="0"/>
                <a:cs typeface="Times New Roman" pitchFamily="18" charset="0"/>
              </a:rPr>
              <a:t>Hesap verme sorumluluğuna temel oluşturur: </a:t>
            </a:r>
            <a:r>
              <a:rPr lang="tr-TR" sz="2400" dirty="0" smtClean="0">
                <a:latin typeface="Times New Roman" pitchFamily="18" charset="0"/>
                <a:cs typeface="Times New Roman" pitchFamily="18" charset="0"/>
              </a:rPr>
              <a:t>Sonuçların nasıl ve ne ölçüde gerçekleştirildiğinin izlenmesi, değerlendirilmesi ve denetlenmesine temel oluşturur.</a:t>
            </a:r>
          </a:p>
          <a:p>
            <a:pPr lvl="0" algn="just">
              <a:buFont typeface="Arial" pitchFamily="34" charset="0"/>
              <a:buChar char="•"/>
            </a:pPr>
            <a:r>
              <a:rPr lang="tr-TR" sz="2400" b="1" dirty="0" smtClean="0">
                <a:latin typeface="Times New Roman" pitchFamily="18" charset="0"/>
                <a:cs typeface="Times New Roman" pitchFamily="18" charset="0"/>
              </a:rPr>
              <a:t>Katılımcı bir yaklaşımdır: </a:t>
            </a:r>
            <a:r>
              <a:rPr lang="tr-TR" sz="2400" dirty="0" smtClean="0">
                <a:latin typeface="Times New Roman" pitchFamily="18" charset="0"/>
                <a:cs typeface="Times New Roman" pitchFamily="18" charset="0"/>
              </a:rPr>
              <a:t>Üst yönetim yetkililerinden destek; her kademedeki çalışandan ortak katkı, katılım ve destek gerekir.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7</a:t>
            </a:fld>
            <a:endParaRPr lang="en-US" dirty="0"/>
          </a:p>
        </p:txBody>
      </p:sp>
      <p:sp>
        <p:nvSpPr>
          <p:cNvPr id="5" name="4 Dikdörtgen"/>
          <p:cNvSpPr/>
          <p:nvPr/>
        </p:nvSpPr>
        <p:spPr>
          <a:xfrm>
            <a:off x="285750" y="1000127"/>
            <a:ext cx="8515350" cy="4893647"/>
          </a:xfrm>
          <a:prstGeom prst="rect">
            <a:avLst/>
          </a:prstGeom>
        </p:spPr>
        <p:txBody>
          <a:bodyPr wrap="square">
            <a:spAutoFit/>
          </a:bodyPr>
          <a:lstStyle/>
          <a:p>
            <a:pPr algn="just"/>
            <a:r>
              <a:rPr lang="tr-TR" sz="2400" b="1" dirty="0" smtClean="0">
                <a:latin typeface="Times New Roman" pitchFamily="18" charset="0"/>
                <a:cs typeface="Times New Roman" pitchFamily="18" charset="0"/>
              </a:rPr>
              <a:t>Stratejik Planlama Ne Değildir?</a:t>
            </a:r>
          </a:p>
          <a:p>
            <a:pPr lvl="0" algn="just">
              <a:buFont typeface="Arial" pitchFamily="34" charset="0"/>
              <a:buChar char="•"/>
            </a:pPr>
            <a:r>
              <a:rPr lang="tr-TR" sz="2400" b="1" dirty="0" smtClean="0">
                <a:latin typeface="Times New Roman" pitchFamily="18" charset="0"/>
                <a:cs typeface="Times New Roman" pitchFamily="18" charset="0"/>
              </a:rPr>
              <a:t>Günü kurtarmaya yönelik değildir: </a:t>
            </a:r>
            <a:r>
              <a:rPr lang="tr-TR" sz="2400" dirty="0" smtClean="0">
                <a:latin typeface="Times New Roman" pitchFamily="18" charset="0"/>
                <a:cs typeface="Times New Roman" pitchFamily="18" charset="0"/>
              </a:rPr>
              <a:t>Uzun dönemli bir yaklaşımdır.</a:t>
            </a:r>
          </a:p>
          <a:p>
            <a:pPr lvl="0" algn="just">
              <a:buFont typeface="Arial" pitchFamily="34" charset="0"/>
              <a:buChar char="•"/>
            </a:pPr>
            <a:r>
              <a:rPr lang="tr-TR" sz="2400" b="1" dirty="0" smtClean="0">
                <a:latin typeface="Times New Roman" pitchFamily="18" charset="0"/>
                <a:cs typeface="Times New Roman" pitchFamily="18" charset="0"/>
              </a:rPr>
              <a:t>Bir şablon değildir: </a:t>
            </a:r>
            <a:r>
              <a:rPr lang="tr-TR" sz="2400" dirty="0" smtClean="0">
                <a:latin typeface="Times New Roman" pitchFamily="18" charset="0"/>
                <a:cs typeface="Times New Roman" pitchFamily="18" charset="0"/>
              </a:rPr>
              <a:t>Kuruluşların farklı yapı ve ihtiyaçlarına uyarlanabilen esnek bir araçtır.</a:t>
            </a:r>
          </a:p>
          <a:p>
            <a:pPr lvl="0" algn="just">
              <a:buFont typeface="Arial" pitchFamily="34" charset="0"/>
              <a:buChar char="•"/>
            </a:pPr>
            <a:r>
              <a:rPr lang="tr-TR" sz="2400" b="1" dirty="0" smtClean="0">
                <a:latin typeface="Times New Roman" pitchFamily="18" charset="0"/>
                <a:cs typeface="Times New Roman" pitchFamily="18" charset="0"/>
              </a:rPr>
              <a:t>Salt bir belge değildir: </a:t>
            </a:r>
            <a:r>
              <a:rPr lang="tr-TR" sz="2400" dirty="0" smtClean="0">
                <a:latin typeface="Times New Roman" pitchFamily="18" charset="0"/>
                <a:cs typeface="Times New Roman" pitchFamily="18" charset="0"/>
              </a:rPr>
              <a:t>Uygulamaya yöneliktir. Planın hazırlanması yeterli değildir; mutlaka eyleme dönüştürülmesi gereken bir süreçtir.</a:t>
            </a:r>
          </a:p>
          <a:p>
            <a:pPr lvl="0" algn="just">
              <a:buFont typeface="Arial" pitchFamily="34" charset="0"/>
              <a:buChar char="•"/>
            </a:pPr>
            <a:r>
              <a:rPr lang="tr-TR" sz="2400" b="1" dirty="0" smtClean="0">
                <a:latin typeface="Times New Roman" pitchFamily="18" charset="0"/>
                <a:cs typeface="Times New Roman" pitchFamily="18" charset="0"/>
              </a:rPr>
              <a:t>Sadece bütçeye dönük değildir: </a:t>
            </a:r>
            <a:r>
              <a:rPr lang="tr-TR" sz="2400" dirty="0" smtClean="0">
                <a:latin typeface="Times New Roman" pitchFamily="18" charset="0"/>
                <a:cs typeface="Times New Roman" pitchFamily="18" charset="0"/>
              </a:rPr>
              <a:t>Stratejik plan bütçeden kaynaklanmamaktadır; tersine bütçe, stratejik planın bir uzantısı olmak durumundadır. Kaynak kısıntıları dikkate alınmakla beraber, stratejik planın bütçeyi yönlendirmesi esastır.</a:t>
            </a:r>
          </a:p>
          <a:p>
            <a:pPr algn="just"/>
            <a:endParaRPr lang="tr-TR"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8</a:t>
            </a:fld>
            <a:endParaRPr lang="en-US" dirty="0"/>
          </a:p>
        </p:txBody>
      </p:sp>
      <p:sp>
        <p:nvSpPr>
          <p:cNvPr id="6" name="5 Oval Belirtme Çizgisi"/>
          <p:cNvSpPr/>
          <p:nvPr/>
        </p:nvSpPr>
        <p:spPr>
          <a:xfrm>
            <a:off x="899160" y="975360"/>
            <a:ext cx="7147560" cy="4328160"/>
          </a:xfrm>
          <a:prstGeom prst="wedgeEllipseCallout">
            <a:avLst/>
          </a:prstGeom>
        </p:spPr>
        <p:style>
          <a:lnRef idx="1">
            <a:schemeClr val="accent6"/>
          </a:lnRef>
          <a:fillRef idx="2">
            <a:schemeClr val="accent6"/>
          </a:fillRef>
          <a:effectRef idx="1">
            <a:schemeClr val="accent6"/>
          </a:effectRef>
          <a:fontRef idx="minor">
            <a:schemeClr val="dk1"/>
          </a:fontRef>
        </p:style>
        <p:txBody>
          <a:bodyPr rtlCol="0" anchor="ctr"/>
          <a:lstStyle/>
          <a:p>
            <a:pPr lvl="0" algn="ctr"/>
            <a:r>
              <a:rPr lang="tr-TR" sz="2400" b="1" dirty="0" smtClean="0">
                <a:solidFill>
                  <a:schemeClr val="tx1"/>
                </a:solidFill>
                <a:latin typeface="Times New Roman" pitchFamily="18" charset="0"/>
                <a:ea typeface="Times New Roman" pitchFamily="18" charset="0"/>
                <a:cs typeface="Times New Roman" pitchFamily="18" charset="0"/>
              </a:rPr>
              <a:t>Stratejik planlama süreci; bilgi toplama, analiz etme ve amaç, hedef ve faaliyetleri belirleme ile ilgili karar vermeyi kapsayan “analitik bir süreç”tir.</a:t>
            </a:r>
            <a:endParaRPr lang="tr-TR" sz="2400" b="1" dirty="0" smtClean="0">
              <a:solidFill>
                <a:schemeClr val="tx1"/>
              </a:solidFill>
              <a:latin typeface="Times New Roman" pitchFamily="18" charset="0"/>
              <a:cs typeface="Times New Roman" pitchFamily="18" charset="0"/>
            </a:endParaRPr>
          </a:p>
          <a:p>
            <a:pPr algn="ct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p>
            <a:endParaRPr lang="en-US" dirty="0"/>
          </a:p>
        </p:txBody>
      </p:sp>
      <p:sp>
        <p:nvSpPr>
          <p:cNvPr id="3" name="2 Veri Yer Tutucusu"/>
          <p:cNvSpPr>
            <a:spLocks noGrp="1"/>
          </p:cNvSpPr>
          <p:nvPr>
            <p:ph type="dt" sz="half" idx="11"/>
          </p:nvPr>
        </p:nvSpPr>
        <p:spPr/>
        <p:txBody>
          <a:bodyPr/>
          <a:lstStyle/>
          <a:p>
            <a:fld id="{12FD9FE1-702F-4814-A679-10D9DB885AF8}" type="datetime1">
              <a:rPr lang="tr-TR" smtClean="0"/>
              <a:pPr/>
              <a:t>21.06.2018</a:t>
            </a:fld>
            <a:endParaRPr lang="en-US" dirty="0"/>
          </a:p>
        </p:txBody>
      </p:sp>
      <p:sp>
        <p:nvSpPr>
          <p:cNvPr id="4" name="3 Slayt Numarası Yer Tutucusu"/>
          <p:cNvSpPr>
            <a:spLocks noGrp="1"/>
          </p:cNvSpPr>
          <p:nvPr>
            <p:ph type="sldNum" sz="quarter" idx="12"/>
          </p:nvPr>
        </p:nvSpPr>
        <p:spPr/>
        <p:txBody>
          <a:bodyPr/>
          <a:lstStyle/>
          <a:p>
            <a:fld id="{9257DAD1-48AB-8A4C-A054-135C0212BAAD}" type="slidenum">
              <a:rPr lang="en-US" smtClean="0"/>
              <a:pPr/>
              <a:t>9</a:t>
            </a:fld>
            <a:endParaRPr lang="en-US" dirty="0"/>
          </a:p>
        </p:txBody>
      </p:sp>
      <p:sp>
        <p:nvSpPr>
          <p:cNvPr id="5" name="4 Dikdörtgen"/>
          <p:cNvSpPr/>
          <p:nvPr/>
        </p:nvSpPr>
        <p:spPr>
          <a:xfrm>
            <a:off x="182880" y="473394"/>
            <a:ext cx="7619999" cy="461665"/>
          </a:xfrm>
          <a:prstGeom prst="rect">
            <a:avLst/>
          </a:prstGeom>
        </p:spPr>
        <p:txBody>
          <a:bodyPr wrap="square">
            <a:spAutoFit/>
          </a:bodyPr>
          <a:lstStyle/>
          <a:p>
            <a:pPr algn="just"/>
            <a:r>
              <a:rPr lang="tr-TR" altLang="en-US" sz="2400" b="1" dirty="0" smtClean="0">
                <a:latin typeface="Times New Roman" pitchFamily="18" charset="0"/>
                <a:cs typeface="Times New Roman" pitchFamily="18" charset="0"/>
              </a:rPr>
              <a:t>Stratejik Planlama Çalışmalarının Yararları Nelerdir? </a:t>
            </a:r>
            <a:r>
              <a:rPr lang="tr-TR" sz="2400" b="1" dirty="0" smtClean="0">
                <a:latin typeface="Times New Roman" pitchFamily="18" charset="0"/>
                <a:cs typeface="Times New Roman" pitchFamily="18" charset="0"/>
              </a:rPr>
              <a:t> </a:t>
            </a:r>
          </a:p>
        </p:txBody>
      </p:sp>
      <p:sp>
        <p:nvSpPr>
          <p:cNvPr id="6" name="5 Dikdörtgen"/>
          <p:cNvSpPr/>
          <p:nvPr/>
        </p:nvSpPr>
        <p:spPr>
          <a:xfrm>
            <a:off x="441960" y="1154876"/>
            <a:ext cx="8321040" cy="4801314"/>
          </a:xfrm>
          <a:prstGeom prst="rect">
            <a:avLst/>
          </a:prstGeom>
        </p:spPr>
        <p:txBody>
          <a:bodyPr wrap="square">
            <a:spAutoFit/>
          </a:bodyPr>
          <a:lstStyle/>
          <a:p>
            <a:pPr algn="just"/>
            <a:r>
              <a:rPr lang="de-DE" sz="2400" dirty="0" smtClean="0">
                <a:latin typeface="Times New Roman" pitchFamily="18" charset="0"/>
                <a:cs typeface="Times New Roman" pitchFamily="18" charset="0"/>
              </a:rPr>
              <a:t>Charles Darwin, </a:t>
            </a:r>
            <a:r>
              <a:rPr lang="tr-TR" sz="2400" dirty="0" smtClean="0">
                <a:latin typeface="Times New Roman" pitchFamily="18" charset="0"/>
                <a:cs typeface="Times New Roman" pitchFamily="18" charset="0"/>
              </a:rPr>
              <a:t>Biyolojik Türlerin Evrimsel Değişim Teorisi’nde, özetle güçlünün değil uyum sağlayanların yaşamlarını sürdürebileceklerini ileri sürer. Stratejik planlama da değişen çevrede nelerle karşılaşılabileceğini, fırsat ve tehditlerin neler olabileceğini analitik olarak, bilimsel metot kullanarak göstermeye çalışır. Bu değişimlere karşı kurum ve kişi kendi yeteneklerini geliştirerek uyum sağlamaya çalışır.</a:t>
            </a:r>
          </a:p>
          <a:p>
            <a:pPr algn="just"/>
            <a:r>
              <a:rPr lang="tr-TR" sz="2400" dirty="0" smtClean="0">
                <a:latin typeface="Times New Roman" pitchFamily="18" charset="0"/>
                <a:cs typeface="Times New Roman" pitchFamily="18" charset="0"/>
              </a:rPr>
              <a:t>Kurumlar ve insanlar, diğer canlılara göre çevresel değişimlere uyum sağlamaya daha yeteneklidir. Ancak bu uyumluluk derecesi kurumdan kuruma ve kişiden kişiye değişmektedir. Yaşamsal değişimlere karşı bilinç, ilgi ve sonra da yeteneklerin geliştirilmesi her kurum ve kişide aynı olmamaktadır</a:t>
            </a:r>
            <a:r>
              <a:rPr lang="tr-TR" dirty="0" smtClean="0"/>
              <a:t>.</a:t>
            </a:r>
          </a:p>
          <a:p>
            <a:pPr algn="just"/>
            <a:endParaRPr lang="tr-TR" dirty="0"/>
          </a:p>
        </p:txBody>
      </p:sp>
    </p:spTree>
  </p:cSld>
  <p:clrMapOvr>
    <a:masterClrMapping/>
  </p:clrMapOvr>
</p:sld>
</file>

<file path=ppt/theme/theme1.xml><?xml version="1.0" encoding="utf-8"?>
<a:theme xmlns:a="http://schemas.openxmlformats.org/drawingml/2006/main" name="LEEP">
  <a:themeElements>
    <a:clrScheme name="Yeşil Sarı">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9548</TotalTime>
  <Words>2220</Words>
  <Application>Microsoft Office PowerPoint</Application>
  <PresentationFormat>Ekran Gösterisi (4:3)</PresentationFormat>
  <Paragraphs>208</Paragraphs>
  <Slides>33</Slides>
  <Notes>2</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33</vt:i4>
      </vt:variant>
    </vt:vector>
  </HeadingPairs>
  <TitlesOfParts>
    <vt:vector size="41" baseType="lpstr">
      <vt:lpstr>Arial Unicode MS</vt:lpstr>
      <vt:lpstr>ＭＳ Ｐゴシック</vt:lpstr>
      <vt:lpstr>Arial</vt:lpstr>
      <vt:lpstr>Arila</vt:lpstr>
      <vt:lpstr>Calibri</vt:lpstr>
      <vt:lpstr>Lucida Grande CE</vt:lpstr>
      <vt:lpstr>Times New Roman</vt:lpstr>
      <vt:lpstr>LEEP</vt:lpstr>
      <vt:lpstr>PowerPoint Sunusu</vt:lpstr>
      <vt:lpstr>İçerik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 Malcomb</dc:creator>
  <cp:lastModifiedBy>yücel</cp:lastModifiedBy>
  <cp:revision>721</cp:revision>
  <cp:lastPrinted>2014-08-18T19:43:04Z</cp:lastPrinted>
  <dcterms:created xsi:type="dcterms:W3CDTF">2011-09-26T16:16:04Z</dcterms:created>
  <dcterms:modified xsi:type="dcterms:W3CDTF">2018-06-21T10:02:34Z</dcterms:modified>
</cp:coreProperties>
</file>